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62" r:id="rId3"/>
    <p:sldId id="257" r:id="rId4"/>
    <p:sldId id="264" r:id="rId5"/>
    <p:sldId id="266" r:id="rId6"/>
    <p:sldId id="267" r:id="rId7"/>
    <p:sldId id="268" r:id="rId8"/>
    <p:sldId id="269" r:id="rId9"/>
    <p:sldId id="263" r:id="rId10"/>
    <p:sldId id="270" r:id="rId11"/>
    <p:sldId id="271" r:id="rId12"/>
    <p:sldId id="258" r:id="rId13"/>
    <p:sldId id="259" r:id="rId14"/>
    <p:sldId id="260" r:id="rId15"/>
    <p:sldId id="26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CBD0"/>
    <a:srgbClr val="EFE3CA"/>
    <a:srgbClr val="F9844A"/>
    <a:srgbClr val="D27D58"/>
    <a:srgbClr val="9E9EBD"/>
    <a:srgbClr val="DAA520"/>
    <a:srgbClr val="52B6C6"/>
    <a:srgbClr val="2D6A4F"/>
    <a:srgbClr val="B22222"/>
    <a:srgbClr val="D904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3995" autoAdjust="0"/>
  </p:normalViewPr>
  <p:slideViewPr>
    <p:cSldViewPr snapToGrid="0" showGuides="1">
      <p:cViewPr>
        <p:scale>
          <a:sx n="51" d="100"/>
          <a:sy n="51" d="100"/>
        </p:scale>
        <p:origin x="1004" y="392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9BFF8-3F67-4DB4-A278-8E876D840E6D}" type="datetimeFigureOut">
              <a:rPr lang="es-MX" smtClean="0"/>
              <a:t>26/04/2026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2B9997-B567-497B-BDD8-7FC2FCB42C0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60199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D83158-608B-441B-ABD6-33FEF90777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Tw Cen MT Condensed Extra Bold" panose="020B080302020202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29F4709-9F8F-48AB-AF81-88EE7F82A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Tw Cen MT Condensed" panose="020B06060201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D9D2FBD-CAF4-4199-BE88-BE210CA4B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26/04/2026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34A52CC-785C-4EBB-B1F7-25EC9EE41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43B1F24-0BD5-4117-A390-DF849A164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47966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51A35A-7989-4DFD-A850-9C5D75E4C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065C73E-4E9B-4B44-A00D-20CC34ACA6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1D1CBF7-E031-4CAF-B64E-A54E2E6EA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26/04/2026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8841F07-E644-475B-9E89-94724714C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96A2E3A-293C-4F66-A714-3A4370AF5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00016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B83E5BB-C56E-4BCD-A669-EA06B1ACCD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E791222-C6B8-4BD9-8BFA-6CFF9FB5E8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AA45B43-F08D-4011-860F-0D462A147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26/04/2026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E5BF5B3-3BA4-41F1-8167-C255124D5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F0FB15-899F-4F4D-AE08-672235F6D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39292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EC07AA-9D49-4E8A-96D4-EF438C235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9707"/>
            <a:ext cx="10515600" cy="1325563"/>
          </a:xfrm>
        </p:spPr>
        <p:txBody>
          <a:bodyPr/>
          <a:lstStyle>
            <a:lvl1pPr>
              <a:defRPr>
                <a:latin typeface="Tw Cen MT Condensed" panose="020B0606020104020203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4C19566-7E17-4C07-A91B-617035B81F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1043"/>
            <a:ext cx="10515600" cy="4351338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  <a:lvl2pPr>
              <a:defRPr>
                <a:latin typeface="Tw Cen MT" panose="020B0602020104020603" pitchFamily="34" charset="0"/>
              </a:defRPr>
            </a:lvl2pPr>
            <a:lvl3pPr>
              <a:defRPr>
                <a:latin typeface="Tw Cen MT" panose="020B0602020104020603" pitchFamily="34" charset="0"/>
              </a:defRPr>
            </a:lvl3pPr>
            <a:lvl4pPr>
              <a:defRPr>
                <a:latin typeface="Tw Cen MT" panose="020B0602020104020603" pitchFamily="34" charset="0"/>
              </a:defRPr>
            </a:lvl4pPr>
            <a:lvl5pPr>
              <a:defRPr>
                <a:latin typeface="Tw Cen MT" panose="020B0602020104020603" pitchFamily="34" charset="0"/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794523-40C2-4AB6-A9B7-80EBFCD87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26/04/2026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2A19B2E-3488-41A4-B76E-9BA7B9441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AB8158-37A2-409C-BF00-4E186FC6A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16854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CE5429-E520-4F59-9CC7-DC82EBF85E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Tw Cen MT Condensed" panose="020B0606020104020203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6C96928-33BD-4989-AD47-DCF17159D0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Tw Cen MT" panose="020B06020201040206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19A3F6-04F6-4D39-92CC-CCEEE6BAF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26/04/2026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1DF7034-D9D5-406D-8E3A-D2D9C98A0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0E09A5-F8FF-462F-965F-CD9317879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48342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894DF0-358B-4758-9B56-255B484FC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9707"/>
            <a:ext cx="10515600" cy="1325563"/>
          </a:xfrm>
        </p:spPr>
        <p:txBody>
          <a:bodyPr/>
          <a:lstStyle>
            <a:lvl1pPr>
              <a:defRPr>
                <a:latin typeface="Tw Cen MT Condensed" panose="020B0606020104020203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B94BBC1-37AE-439A-9D42-E7A8FEE91F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81043"/>
            <a:ext cx="5181600" cy="4351338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  <a:lvl2pPr>
              <a:defRPr>
                <a:latin typeface="Tw Cen MT" panose="020B0602020104020603" pitchFamily="34" charset="0"/>
              </a:defRPr>
            </a:lvl2pPr>
            <a:lvl3pPr>
              <a:defRPr>
                <a:latin typeface="Tw Cen MT" panose="020B0602020104020603" pitchFamily="34" charset="0"/>
              </a:defRPr>
            </a:lvl3pPr>
            <a:lvl4pPr>
              <a:defRPr>
                <a:latin typeface="Tw Cen MT" panose="020B0602020104020603" pitchFamily="34" charset="0"/>
              </a:defRPr>
            </a:lvl4pPr>
            <a:lvl5pPr>
              <a:defRPr>
                <a:latin typeface="Tw Cen MT" panose="020B0602020104020603" pitchFamily="34" charset="0"/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E4A8B85-DCF0-4E5E-B5F6-E5EBD4BFF8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  <a:lvl2pPr>
              <a:defRPr>
                <a:latin typeface="Tw Cen MT" panose="020B0602020104020603" pitchFamily="34" charset="0"/>
              </a:defRPr>
            </a:lvl2pPr>
            <a:lvl3pPr>
              <a:defRPr>
                <a:latin typeface="Tw Cen MT" panose="020B0602020104020603" pitchFamily="34" charset="0"/>
              </a:defRPr>
            </a:lvl3pPr>
            <a:lvl4pPr>
              <a:defRPr>
                <a:latin typeface="Tw Cen MT" panose="020B0602020104020603" pitchFamily="34" charset="0"/>
              </a:defRPr>
            </a:lvl4pPr>
            <a:lvl5pPr>
              <a:defRPr>
                <a:latin typeface="Tw Cen MT" panose="020B0602020104020603" pitchFamily="34" charset="0"/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3A1E037-8F6B-48FC-A03D-0B1B9D10D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26/04/2026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48BBF3-960E-4EC2-950B-5DFD938BF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5BDB015-52AF-4335-B48C-BB35194DF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04300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7ED8D8-9F60-491C-B43B-D19529678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0B5E33E-7CA3-4EDF-B2AA-5B3D8599D8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Tw Cen MT" panose="020B06020201040206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F979E68-D342-4696-BBD6-94D7115CB4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  <a:lvl2pPr>
              <a:defRPr>
                <a:latin typeface="Tw Cen MT" panose="020B0602020104020603" pitchFamily="34" charset="0"/>
              </a:defRPr>
            </a:lvl2pPr>
            <a:lvl3pPr>
              <a:defRPr>
                <a:latin typeface="Tw Cen MT" panose="020B0602020104020603" pitchFamily="34" charset="0"/>
              </a:defRPr>
            </a:lvl3pPr>
            <a:lvl4pPr>
              <a:defRPr>
                <a:latin typeface="Tw Cen MT" panose="020B0602020104020603" pitchFamily="34" charset="0"/>
              </a:defRPr>
            </a:lvl4pPr>
            <a:lvl5pPr>
              <a:defRPr>
                <a:latin typeface="Tw Cen MT" panose="020B0602020104020603" pitchFamily="34" charset="0"/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9021319-534C-4DF7-8567-BC77AEF765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Tw Cen MT" panose="020B06020201040206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2EC8246-A1B2-4992-9D4B-EFA0389AF2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Tw Cen MT" panose="020B0602020104020603" pitchFamily="34" charset="0"/>
              </a:defRPr>
            </a:lvl1pPr>
            <a:lvl2pPr>
              <a:defRPr>
                <a:latin typeface="Tw Cen MT" panose="020B0602020104020603" pitchFamily="34" charset="0"/>
              </a:defRPr>
            </a:lvl2pPr>
            <a:lvl3pPr>
              <a:defRPr>
                <a:latin typeface="Tw Cen MT" panose="020B0602020104020603" pitchFamily="34" charset="0"/>
              </a:defRPr>
            </a:lvl3pPr>
            <a:lvl4pPr>
              <a:defRPr>
                <a:latin typeface="Tw Cen MT" panose="020B0602020104020603" pitchFamily="34" charset="0"/>
              </a:defRPr>
            </a:lvl4pPr>
            <a:lvl5pPr>
              <a:defRPr>
                <a:latin typeface="Tw Cen MT" panose="020B0602020104020603" pitchFamily="34" charset="0"/>
              </a:defRPr>
            </a:lvl5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46BA05B-2FC3-41BB-A2E9-F5C5F6072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26/04/2026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2463E2E-D57D-4C9E-90F7-A132AE5BC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F9D915C-5F3F-44D5-8B03-9553A553E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05755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1BADF1-57DC-43C1-8844-C0561EFC4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34717ED-0E5F-4A02-B2CE-8EA18A96D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26/04/2026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B1C814-A786-4160-8F33-E34EDA4F7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70CF0CB-3C05-4D83-9DBB-EF75EBBBF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30462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59176B8-06F5-4D9A-A86D-C64FBF1114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26/04/2026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277BE4D-C81A-4BF7-ADD0-B4D689124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24DF847-75BD-4AFA-9D60-D95FAD95E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18630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9298EE-03CF-421A-8F25-459F7023A9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BD6B6A9-7A83-4CA6-A69B-F2C48718EA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05D7209-3335-440A-8F6D-6D3129F9FB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AB9465-B36E-4808-B229-24E0E7D6E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26/04/2026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A993DBC-40F8-4747-AF13-F4A8C0954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6F2C704-19C6-4005-9169-6FFB0135A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32279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D8A96E-3347-4BAC-B3BC-AB9826699D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23C9F99-061B-4E9C-9D1A-1FE50050E8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FDDEA4E-7735-4341-8BBB-CE4FB07A76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2BF2E95-EB3D-406C-A189-10558EE69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30DE8-93B9-496C-8241-00A3580C1128}" type="datetimeFigureOut">
              <a:rPr lang="es-MX" smtClean="0"/>
              <a:t>26/04/2026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824C33D-FF24-4751-8A96-788B50CD6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B9D381-2AF8-44C6-9980-EE976DE38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1458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D0BD5302-866A-4024-8400-EE0FDD01E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D67EBB3-22B6-4310-A7DA-F56B3244B8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47DE877-81EB-43E8-89F0-038F02B365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30DE8-93B9-496C-8241-00A3580C1128}" type="datetimeFigureOut">
              <a:rPr lang="es-MX" smtClean="0"/>
              <a:t>26/04/2026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C3F436F-5F25-4B53-A7E4-B29E73985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785B513-CB49-44E5-B350-B8BE71E322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13D11-0A69-4B3E-95F1-F2A27C52702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88504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0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6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1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8.svg"/><Relationship Id="rId7" Type="http://schemas.openxmlformats.org/officeDocument/2006/relationships/image" Target="../media/image30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11" Type="http://schemas.openxmlformats.org/officeDocument/2006/relationships/image" Target="../media/image34.svg"/><Relationship Id="rId5" Type="http://schemas.openxmlformats.org/officeDocument/2006/relationships/image" Target="../media/image28.sv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6.svg"/><Relationship Id="rId7" Type="http://schemas.openxmlformats.org/officeDocument/2006/relationships/image" Target="../media/image30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11" Type="http://schemas.openxmlformats.org/officeDocument/2006/relationships/image" Target="../media/image34.svg"/><Relationship Id="rId5" Type="http://schemas.openxmlformats.org/officeDocument/2006/relationships/image" Target="../media/image38.svg"/><Relationship Id="rId10" Type="http://schemas.openxmlformats.org/officeDocument/2006/relationships/image" Target="../media/image33.png"/><Relationship Id="rId4" Type="http://schemas.openxmlformats.org/officeDocument/2006/relationships/image" Target="../media/image37.png"/><Relationship Id="rId9" Type="http://schemas.openxmlformats.org/officeDocument/2006/relationships/image" Target="../media/image32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6.svg"/><Relationship Id="rId7" Type="http://schemas.openxmlformats.org/officeDocument/2006/relationships/image" Target="../media/image40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9.png"/><Relationship Id="rId11" Type="http://schemas.openxmlformats.org/officeDocument/2006/relationships/image" Target="../media/image34.svg"/><Relationship Id="rId5" Type="http://schemas.openxmlformats.org/officeDocument/2006/relationships/image" Target="../media/image28.sv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svg"/><Relationship Id="rId7" Type="http://schemas.openxmlformats.org/officeDocument/2006/relationships/image" Target="../media/image30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11" Type="http://schemas.openxmlformats.org/officeDocument/2006/relationships/image" Target="../media/image34.svg"/><Relationship Id="rId5" Type="http://schemas.openxmlformats.org/officeDocument/2006/relationships/image" Target="../media/image28.sv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42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36.svg"/><Relationship Id="rId7" Type="http://schemas.openxmlformats.org/officeDocument/2006/relationships/image" Target="../media/image30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11" Type="http://schemas.openxmlformats.org/officeDocument/2006/relationships/image" Target="../media/image44.svg"/><Relationship Id="rId5" Type="http://schemas.openxmlformats.org/officeDocument/2006/relationships/image" Target="../media/image28.svg"/><Relationship Id="rId10" Type="http://schemas.openxmlformats.org/officeDocument/2006/relationships/image" Target="../media/image43.png"/><Relationship Id="rId4" Type="http://schemas.openxmlformats.org/officeDocument/2006/relationships/image" Target="../media/image27.png"/><Relationship Id="rId9" Type="http://schemas.openxmlformats.org/officeDocument/2006/relationships/image" Target="../media/image32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sv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34691" y="1939708"/>
            <a:ext cx="7917872" cy="2978584"/>
          </a:xfrm>
        </p:spPr>
        <p:txBody>
          <a:bodyPr>
            <a:normAutofit fontScale="90000"/>
          </a:bodyPr>
          <a:lstStyle/>
          <a:p>
            <a:r>
              <a:rPr lang="es-MX" dirty="0">
                <a:latin typeface="Tw Cen MT Condensed Extra Bold" panose="020B0803020202020204" pitchFamily="34" charset="0"/>
              </a:rPr>
              <a:t>Transformar el </a:t>
            </a:r>
            <a:br>
              <a:rPr lang="es-MX" dirty="0">
                <a:latin typeface="Tw Cen MT Condensed Extra Bold" panose="020B0803020202020204" pitchFamily="34" charset="0"/>
              </a:rPr>
            </a:br>
            <a:r>
              <a:rPr lang="es-MX" i="1" dirty="0">
                <a:latin typeface="Tw Cen MT Condensed Extra Bold" panose="020B0803020202020204" pitchFamily="34" charset="0"/>
              </a:rPr>
              <a:t>“En mi maquina si funciona” </a:t>
            </a:r>
            <a:br>
              <a:rPr lang="es-MX" dirty="0">
                <a:latin typeface="Tw Cen MT Condensed Extra Bold" panose="020B0803020202020204" pitchFamily="34" charset="0"/>
              </a:rPr>
            </a:br>
            <a:r>
              <a:rPr lang="es-MX" dirty="0">
                <a:latin typeface="Tw Cen MT Condensed Extra Bold" panose="020B0803020202020204" pitchFamily="34" charset="0"/>
              </a:rPr>
              <a:t>a </a:t>
            </a:r>
            <a:br>
              <a:rPr lang="es-MX" dirty="0">
                <a:latin typeface="Tw Cen MT Condensed Extra Bold" panose="020B0803020202020204" pitchFamily="34" charset="0"/>
              </a:rPr>
            </a:br>
            <a:r>
              <a:rPr lang="es-MX" i="1" dirty="0">
                <a:latin typeface="Tw Cen MT Condensed Extra Bold" panose="020B0803020202020204" pitchFamily="34" charset="0"/>
              </a:rPr>
              <a:t>“Funciona siempre”</a:t>
            </a:r>
          </a:p>
        </p:txBody>
      </p:sp>
      <p:grpSp>
        <p:nvGrpSpPr>
          <p:cNvPr id="41" name="Grupo 40">
            <a:extLst>
              <a:ext uri="{FF2B5EF4-FFF2-40B4-BE49-F238E27FC236}">
                <a16:creationId xmlns:a16="http://schemas.microsoft.com/office/drawing/2014/main" id="{EF463F04-7F56-47D4-BD76-EC356550A2F3}"/>
              </a:ext>
            </a:extLst>
          </p:cNvPr>
          <p:cNvGrpSpPr/>
          <p:nvPr/>
        </p:nvGrpSpPr>
        <p:grpSpPr>
          <a:xfrm>
            <a:off x="-425885" y="-200416"/>
            <a:ext cx="4605263" cy="7377830"/>
            <a:chOff x="-143839" y="-70274"/>
            <a:chExt cx="4323217" cy="7008958"/>
          </a:xfrm>
        </p:grpSpPr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D9C3CDD7-C2ED-4D99-ABE3-DAFFB5F4E0B2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8370A56-54BE-46B3-8399-FC074F58ADDC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41729568-68E0-4F46-A9FB-7E19093B88B8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B2B2322D-6B87-4BE9-A5D1-B75BACDA282F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9B9DFD20-D70E-4A87-B785-D48DF0A53789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3609A051-24B0-47A0-BE3D-71845FB473B2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D86C745D-3549-45D1-B5D0-C3EC20B8AF77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51171A07-7F49-4739-BC79-BAA8BC689531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8C02DA09-5DF7-4F60-A428-BA57603A7F63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9A466D4A-53F8-4C9A-9CC5-AB64207C90E2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F4295EB2-7261-416F-804D-5F462F72C536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5590D2A4-8D58-4B8F-B1FF-3F8FDB37B21C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675F605D-9652-4701-8F3D-EC206804A94A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845F8822-056C-42B3-9263-AC3885D6104C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B4E54397-0471-4F48-9D16-54509092A90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2979AFA6-C820-491C-BB40-9D76263D4FAD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E075FFFE-C7BA-4B4D-9DC7-D27C8DCF3F8D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40" name="Onda 39">
              <a:extLst>
                <a:ext uri="{FF2B5EF4-FFF2-40B4-BE49-F238E27FC236}">
                  <a16:creationId xmlns:a16="http://schemas.microsoft.com/office/drawing/2014/main" id="{E9E5BFF1-D894-4113-BDF2-4A4F5543B431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570397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2F861746-764E-4975-B3A2-752426C1E48C}"/>
              </a:ext>
            </a:extLst>
          </p:cNvPr>
          <p:cNvSpPr txBox="1">
            <a:spLocks/>
          </p:cNvSpPr>
          <p:nvPr/>
        </p:nvSpPr>
        <p:spPr>
          <a:xfrm>
            <a:off x="6614774" y="2033443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MX" dirty="0"/>
              <a:t>Cuando todo el proyecto no presente errores se prepara la app.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MX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s-MX" dirty="0"/>
              <a:t>Es posible publicarla automáticamente como una nueva versión.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/>
              <a:t>Todos los cambios se validan automáticamente.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Cada que se guarda un nuevo cambio en un repositorio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Se ejecutarán instrucciones de construcción del proyecto y de pruebas del proyecto.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862515-307B-4455-ADAA-E244BB89863D}"/>
              </a:ext>
            </a:extLst>
          </p:cNvPr>
          <p:cNvSpPr/>
          <p:nvPr/>
        </p:nvSpPr>
        <p:spPr>
          <a:xfrm>
            <a:off x="6070948" y="0"/>
            <a:ext cx="6096000" cy="6858000"/>
          </a:xfrm>
          <a:prstGeom prst="rect">
            <a:avLst/>
          </a:prstGeom>
          <a:solidFill>
            <a:srgbClr val="170C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1F52713-06F2-42BA-8AAD-2D89801D431E}"/>
              </a:ext>
            </a:extLst>
          </p:cNvPr>
          <p:cNvSpPr txBox="1"/>
          <p:nvPr/>
        </p:nvSpPr>
        <p:spPr>
          <a:xfrm>
            <a:off x="7164887" y="2644170"/>
            <a:ext cx="389863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Tw Cen MT Condensed" panose="020B0606020104020203" pitchFamily="34" charset="0"/>
              </a:rPr>
              <a:t>CI</a:t>
            </a:r>
          </a:p>
          <a:p>
            <a:pPr algn="ctr"/>
            <a:r>
              <a:rPr lang="es-MX" sz="4800" dirty="0">
                <a:solidFill>
                  <a:schemeClr val="bg1"/>
                </a:solidFill>
                <a:latin typeface="Tw Cen MT Condensed" panose="020B0606020104020203" pitchFamily="34" charset="0"/>
              </a:rPr>
              <a:t>Integración continua</a:t>
            </a:r>
          </a:p>
        </p:txBody>
      </p:sp>
    </p:spTree>
    <p:extLst>
      <p:ext uri="{BB962C8B-B14F-4D97-AF65-F5344CB8AC3E}">
        <p14:creationId xmlns:p14="http://schemas.microsoft.com/office/powerpoint/2010/main" val="282596903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2F861746-764E-4975-B3A2-752426C1E48C}"/>
              </a:ext>
            </a:extLst>
          </p:cNvPr>
          <p:cNvSpPr txBox="1">
            <a:spLocks/>
          </p:cNvSpPr>
          <p:nvPr/>
        </p:nvSpPr>
        <p:spPr>
          <a:xfrm>
            <a:off x="6614774" y="2033443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MX"/>
              <a:t>Cuando todo el proyecto no presente errores se prepara la app.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MX"/>
          </a:p>
          <a:p>
            <a:pPr marL="0" indent="0">
              <a:buFont typeface="Arial" panose="020B0604020202020204" pitchFamily="34" charset="0"/>
              <a:buNone/>
            </a:pPr>
            <a:r>
              <a:rPr lang="es-MX"/>
              <a:t>Es posible publicarla automáticamente como una nueva versión.</a:t>
            </a: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/>
              <a:t>Todos los cambios se validan automáticamente.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Cada que se guarda un nuevo cambio en un repositorio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Se ejecutarán instrucciones de construcción del proyecto y de pruebas del proyecto.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862515-307B-4455-ADAA-E244BB89863D}"/>
              </a:ext>
            </a:extLst>
          </p:cNvPr>
          <p:cNvSpPr/>
          <p:nvPr/>
        </p:nvSpPr>
        <p:spPr>
          <a:xfrm>
            <a:off x="-16688" y="0"/>
            <a:ext cx="6096000" cy="6858000"/>
          </a:xfrm>
          <a:prstGeom prst="rect">
            <a:avLst/>
          </a:prstGeom>
          <a:solidFill>
            <a:srgbClr val="52B6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1F52713-06F2-42BA-8AAD-2D89801D431E}"/>
              </a:ext>
            </a:extLst>
          </p:cNvPr>
          <p:cNvSpPr txBox="1"/>
          <p:nvPr/>
        </p:nvSpPr>
        <p:spPr>
          <a:xfrm>
            <a:off x="1071790" y="2644170"/>
            <a:ext cx="385945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4800" dirty="0">
                <a:solidFill>
                  <a:schemeClr val="bg1"/>
                </a:solidFill>
                <a:latin typeface="Tw Cen MT Condensed" panose="020B0606020104020203" pitchFamily="34" charset="0"/>
              </a:rPr>
              <a:t>CD</a:t>
            </a:r>
          </a:p>
          <a:p>
            <a:pPr algn="ctr"/>
            <a:r>
              <a:rPr lang="es-MX" sz="4800" dirty="0">
                <a:solidFill>
                  <a:schemeClr val="bg1"/>
                </a:solidFill>
                <a:latin typeface="Tw Cen MT Condensed" panose="020B0606020104020203" pitchFamily="34" charset="0"/>
              </a:rPr>
              <a:t>Despliegue continuo</a:t>
            </a:r>
          </a:p>
        </p:txBody>
      </p:sp>
    </p:spTree>
    <p:extLst>
      <p:ext uri="{BB962C8B-B14F-4D97-AF65-F5344CB8AC3E}">
        <p14:creationId xmlns:p14="http://schemas.microsoft.com/office/powerpoint/2010/main" val="9981792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MX" sz="8000" dirty="0"/>
              <a:t>Ventajas de implementar CI/CD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513D857-4A70-47E2-A9DB-BE6EEF71B453}"/>
              </a:ext>
            </a:extLst>
          </p:cNvPr>
          <p:cNvSpPr/>
          <p:nvPr/>
        </p:nvSpPr>
        <p:spPr>
          <a:xfrm>
            <a:off x="0" y="6105832"/>
            <a:ext cx="12192000" cy="781665"/>
          </a:xfrm>
          <a:prstGeom prst="rect">
            <a:avLst/>
          </a:prstGeom>
          <a:solidFill>
            <a:srgbClr val="170C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338947C5-0592-41CD-9EAA-980847C70980}"/>
              </a:ext>
            </a:extLst>
          </p:cNvPr>
          <p:cNvGrpSpPr/>
          <p:nvPr/>
        </p:nvGrpSpPr>
        <p:grpSpPr>
          <a:xfrm>
            <a:off x="-2299809" y="5444835"/>
            <a:ext cx="2155493" cy="980988"/>
            <a:chOff x="471946" y="2871021"/>
            <a:chExt cx="5345744" cy="2743198"/>
          </a:xfrm>
        </p:grpSpPr>
        <p:sp>
          <p:nvSpPr>
            <p:cNvPr id="5" name="Elipse 4">
              <a:extLst>
                <a:ext uri="{FF2B5EF4-FFF2-40B4-BE49-F238E27FC236}">
                  <a16:creationId xmlns:a16="http://schemas.microsoft.com/office/drawing/2014/main" id="{04155159-5F50-45B7-AC59-4E65CD31A51D}"/>
                </a:ext>
              </a:extLst>
            </p:cNvPr>
            <p:cNvSpPr/>
            <p:nvPr/>
          </p:nvSpPr>
          <p:spPr>
            <a:xfrm>
              <a:off x="1661651" y="2871021"/>
              <a:ext cx="2792362" cy="2743198"/>
            </a:xfrm>
            <a:prstGeom prst="ellipse">
              <a:avLst/>
            </a:pr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s-MX" dirty="0"/>
            </a:p>
          </p:txBody>
        </p:sp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0E181D4D-BB63-4466-963D-02C4C68AF38C}"/>
                </a:ext>
              </a:extLst>
            </p:cNvPr>
            <p:cNvSpPr/>
            <p:nvPr/>
          </p:nvSpPr>
          <p:spPr>
            <a:xfrm>
              <a:off x="1877960" y="3077499"/>
              <a:ext cx="2340079" cy="2340076"/>
            </a:xfrm>
            <a:prstGeom prst="ellipse">
              <a:avLst/>
            </a:prstGeom>
            <a:solidFill>
              <a:srgbClr val="52B6C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s-MX" dirty="0"/>
            </a:p>
          </p:txBody>
        </p:sp>
        <p:sp>
          <p:nvSpPr>
            <p:cNvPr id="7" name="Triángulo rectángulo 6">
              <a:extLst>
                <a:ext uri="{FF2B5EF4-FFF2-40B4-BE49-F238E27FC236}">
                  <a16:creationId xmlns:a16="http://schemas.microsoft.com/office/drawing/2014/main" id="{34598D22-18B7-43B3-8363-CB5C541F3834}"/>
                </a:ext>
              </a:extLst>
            </p:cNvPr>
            <p:cNvSpPr/>
            <p:nvPr/>
          </p:nvSpPr>
          <p:spPr>
            <a:xfrm>
              <a:off x="4306530" y="3596152"/>
              <a:ext cx="1511160" cy="1180874"/>
            </a:xfrm>
            <a:custGeom>
              <a:avLst/>
              <a:gdLst>
                <a:gd name="connsiteX0" fmla="*/ 0 w 1248697"/>
                <a:gd name="connsiteY0" fmla="*/ 776748 h 776748"/>
                <a:gd name="connsiteX1" fmla="*/ 0 w 1248697"/>
                <a:gd name="connsiteY1" fmla="*/ 0 h 776748"/>
                <a:gd name="connsiteX2" fmla="*/ 1248697 w 1248697"/>
                <a:gd name="connsiteY2" fmla="*/ 776748 h 776748"/>
                <a:gd name="connsiteX3" fmla="*/ 0 w 1248697"/>
                <a:gd name="connsiteY3" fmla="*/ 776748 h 776748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697" h="1061884">
                  <a:moveTo>
                    <a:pt x="0" y="1061884"/>
                  </a:moveTo>
                  <a:lnTo>
                    <a:pt x="0" y="0"/>
                  </a:lnTo>
                  <a:cubicBezTo>
                    <a:pt x="213222" y="826136"/>
                    <a:pt x="418111" y="849387"/>
                    <a:pt x="1248697" y="1061884"/>
                  </a:cubicBezTo>
                  <a:lnTo>
                    <a:pt x="0" y="1061884"/>
                  </a:lnTo>
                  <a:close/>
                </a:path>
              </a:pathLst>
            </a:cu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9" name="Triángulo rectángulo 6">
              <a:extLst>
                <a:ext uri="{FF2B5EF4-FFF2-40B4-BE49-F238E27FC236}">
                  <a16:creationId xmlns:a16="http://schemas.microsoft.com/office/drawing/2014/main" id="{3F03A558-BB3C-4F88-8717-602FAFF8FC3C}"/>
                </a:ext>
              </a:extLst>
            </p:cNvPr>
            <p:cNvSpPr/>
            <p:nvPr/>
          </p:nvSpPr>
          <p:spPr>
            <a:xfrm flipH="1">
              <a:off x="471946" y="3586320"/>
              <a:ext cx="1342104" cy="1180874"/>
            </a:xfrm>
            <a:custGeom>
              <a:avLst/>
              <a:gdLst>
                <a:gd name="connsiteX0" fmla="*/ 0 w 1248697"/>
                <a:gd name="connsiteY0" fmla="*/ 776748 h 776748"/>
                <a:gd name="connsiteX1" fmla="*/ 0 w 1248697"/>
                <a:gd name="connsiteY1" fmla="*/ 0 h 776748"/>
                <a:gd name="connsiteX2" fmla="*/ 1248697 w 1248697"/>
                <a:gd name="connsiteY2" fmla="*/ 776748 h 776748"/>
                <a:gd name="connsiteX3" fmla="*/ 0 w 1248697"/>
                <a:gd name="connsiteY3" fmla="*/ 776748 h 776748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697" h="1061884">
                  <a:moveTo>
                    <a:pt x="0" y="1061884"/>
                  </a:moveTo>
                  <a:lnTo>
                    <a:pt x="0" y="0"/>
                  </a:lnTo>
                  <a:cubicBezTo>
                    <a:pt x="213222" y="826136"/>
                    <a:pt x="418111" y="849387"/>
                    <a:pt x="1248697" y="1061884"/>
                  </a:cubicBezTo>
                  <a:lnTo>
                    <a:pt x="0" y="1061884"/>
                  </a:lnTo>
                  <a:close/>
                </a:path>
              </a:pathLst>
            </a:cu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pic>
        <p:nvPicPr>
          <p:cNvPr id="14" name="Gráfico 13" descr="Cohete">
            <a:extLst>
              <a:ext uri="{FF2B5EF4-FFF2-40B4-BE49-F238E27FC236}">
                <a16:creationId xmlns:a16="http://schemas.microsoft.com/office/drawing/2014/main" id="{E04DC779-B0F5-4520-A1D2-0AA6C6FEB2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18965" y="6253316"/>
            <a:ext cx="604684" cy="604684"/>
          </a:xfrm>
          <a:prstGeom prst="rect">
            <a:avLst/>
          </a:prstGeom>
        </p:spPr>
      </p:pic>
      <p:pic>
        <p:nvPicPr>
          <p:cNvPr id="16" name="Gráfico 15" descr="Lista de comprobación">
            <a:extLst>
              <a:ext uri="{FF2B5EF4-FFF2-40B4-BE49-F238E27FC236}">
                <a16:creationId xmlns:a16="http://schemas.microsoft.com/office/drawing/2014/main" id="{D70EED96-3E45-466E-88F5-9E010202AA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23655" y="6253200"/>
            <a:ext cx="604800" cy="604800"/>
          </a:xfrm>
          <a:prstGeom prst="rect">
            <a:avLst/>
          </a:prstGeom>
        </p:spPr>
      </p:pic>
      <p:pic>
        <p:nvPicPr>
          <p:cNvPr id="18" name="Gráfico 17" descr="Persona comiendo">
            <a:extLst>
              <a:ext uri="{FF2B5EF4-FFF2-40B4-BE49-F238E27FC236}">
                <a16:creationId xmlns:a16="http://schemas.microsoft.com/office/drawing/2014/main" id="{B54B9395-902C-4F89-8EEE-E58A70D1AD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97571" y="6180915"/>
            <a:ext cx="604800" cy="604800"/>
          </a:xfrm>
          <a:prstGeom prst="rect">
            <a:avLst/>
          </a:prstGeom>
        </p:spPr>
      </p:pic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D01E2A1B-1F9D-4549-B903-3173645F0A2B}"/>
              </a:ext>
            </a:extLst>
          </p:cNvPr>
          <p:cNvSpPr/>
          <p:nvPr/>
        </p:nvSpPr>
        <p:spPr>
          <a:xfrm>
            <a:off x="817418" y="7342885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Aceleración del lanzamiento de características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410BEEC-67F4-4453-850C-252C0A9B60D3}"/>
              </a:ext>
            </a:extLst>
          </p:cNvPr>
          <p:cNvSpPr txBox="1"/>
          <p:nvPr/>
        </p:nvSpPr>
        <p:spPr>
          <a:xfrm>
            <a:off x="858981" y="8146448"/>
            <a:ext cx="303414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Genera una ventaja competitiva al acelerar los esfuerzos para implementar las nuevas versiones del software.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Con CI/CD es posible dividir las tareas en partes mas pequeñas y manejables entre todo el equipo.</a:t>
            </a: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Esto beneficia, no solo al equipo de desarrollo, sino al cliente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266F1B89-7521-40F0-9F1D-CC2C867191A7}"/>
              </a:ext>
            </a:extLst>
          </p:cNvPr>
          <p:cNvSpPr/>
          <p:nvPr/>
        </p:nvSpPr>
        <p:spPr>
          <a:xfrm>
            <a:off x="4537364" y="7315176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Mejora de calidad de software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9F52441-0A7B-4BED-B2A8-6FB43E35A526}"/>
              </a:ext>
            </a:extLst>
          </p:cNvPr>
          <p:cNvSpPr txBox="1"/>
          <p:nvPr/>
        </p:nvSpPr>
        <p:spPr>
          <a:xfrm>
            <a:off x="4578927" y="8118739"/>
            <a:ext cx="30341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Reduce riesgos, vulnerabilidades y otros problemas que se omiten en las pruebas internas.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Automatiza las pruebas de software, en pequeñas acciones definidas, asegurando una integración correcta</a:t>
            </a: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Genera mayor satisfacción en los usuarios.</a:t>
            </a: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54D6BDF0-C27F-4198-9B15-23F4E0891160}"/>
              </a:ext>
            </a:extLst>
          </p:cNvPr>
          <p:cNvSpPr/>
          <p:nvPr/>
        </p:nvSpPr>
        <p:spPr>
          <a:xfrm>
            <a:off x="8333510" y="7301322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Mayor experiencia en los desarrolladores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B7F3A44-7ED7-4499-942B-F0F449C8B53E}"/>
              </a:ext>
            </a:extLst>
          </p:cNvPr>
          <p:cNvSpPr txBox="1"/>
          <p:nvPr/>
        </p:nvSpPr>
        <p:spPr>
          <a:xfrm>
            <a:off x="8375073" y="8104885"/>
            <a:ext cx="30341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Evita que el equipo de trabajo invierta tiempo en cumplir con un plan de pruebas y validaciones, de esta manera evita agotamiento y estrés.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Se programa una tarea de revisión y ejecución de pruebas para evitar la repetividad de procesos.</a:t>
            </a:r>
          </a:p>
        </p:txBody>
      </p:sp>
    </p:spTree>
    <p:extLst>
      <p:ext uri="{BB962C8B-B14F-4D97-AF65-F5344CB8AC3E}">
        <p14:creationId xmlns:p14="http://schemas.microsoft.com/office/powerpoint/2010/main" val="119282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s-MX" dirty="0"/>
              <a:t>Ventajas de implementar CI/CD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513D857-4A70-47E2-A9DB-BE6EEF71B453}"/>
              </a:ext>
            </a:extLst>
          </p:cNvPr>
          <p:cNvSpPr/>
          <p:nvPr/>
        </p:nvSpPr>
        <p:spPr>
          <a:xfrm>
            <a:off x="0" y="6105832"/>
            <a:ext cx="12192000" cy="781665"/>
          </a:xfrm>
          <a:prstGeom prst="rect">
            <a:avLst/>
          </a:prstGeom>
          <a:solidFill>
            <a:srgbClr val="170C79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338947C5-0592-41CD-9EAA-980847C70980}"/>
              </a:ext>
            </a:extLst>
          </p:cNvPr>
          <p:cNvGrpSpPr/>
          <p:nvPr/>
        </p:nvGrpSpPr>
        <p:grpSpPr>
          <a:xfrm>
            <a:off x="1094555" y="5444835"/>
            <a:ext cx="2155493" cy="980988"/>
            <a:chOff x="471946" y="2871021"/>
            <a:chExt cx="5345744" cy="274319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5" name="Elipse 4">
              <a:extLst>
                <a:ext uri="{FF2B5EF4-FFF2-40B4-BE49-F238E27FC236}">
                  <a16:creationId xmlns:a16="http://schemas.microsoft.com/office/drawing/2014/main" id="{04155159-5F50-45B7-AC59-4E65CD31A51D}"/>
                </a:ext>
              </a:extLst>
            </p:cNvPr>
            <p:cNvSpPr/>
            <p:nvPr/>
          </p:nvSpPr>
          <p:spPr>
            <a:xfrm>
              <a:off x="1661651" y="2871021"/>
              <a:ext cx="2792362" cy="2743198"/>
            </a:xfrm>
            <a:prstGeom prst="ellipse">
              <a:avLst/>
            </a:pr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s-MX" dirty="0"/>
            </a:p>
          </p:txBody>
        </p:sp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0E181D4D-BB63-4466-963D-02C4C68AF38C}"/>
                </a:ext>
              </a:extLst>
            </p:cNvPr>
            <p:cNvSpPr/>
            <p:nvPr/>
          </p:nvSpPr>
          <p:spPr>
            <a:xfrm>
              <a:off x="1877960" y="3077499"/>
              <a:ext cx="2340079" cy="2340076"/>
            </a:xfrm>
            <a:prstGeom prst="ellipse">
              <a:avLst/>
            </a:prstGeom>
            <a:solidFill>
              <a:srgbClr val="52B6C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s-MX" dirty="0"/>
            </a:p>
          </p:txBody>
        </p:sp>
        <p:sp>
          <p:nvSpPr>
            <p:cNvPr id="7" name="Triángulo rectángulo 6">
              <a:extLst>
                <a:ext uri="{FF2B5EF4-FFF2-40B4-BE49-F238E27FC236}">
                  <a16:creationId xmlns:a16="http://schemas.microsoft.com/office/drawing/2014/main" id="{34598D22-18B7-43B3-8363-CB5C541F3834}"/>
                </a:ext>
              </a:extLst>
            </p:cNvPr>
            <p:cNvSpPr/>
            <p:nvPr/>
          </p:nvSpPr>
          <p:spPr>
            <a:xfrm>
              <a:off x="4306530" y="3596152"/>
              <a:ext cx="1511160" cy="1180874"/>
            </a:xfrm>
            <a:custGeom>
              <a:avLst/>
              <a:gdLst>
                <a:gd name="connsiteX0" fmla="*/ 0 w 1248697"/>
                <a:gd name="connsiteY0" fmla="*/ 776748 h 776748"/>
                <a:gd name="connsiteX1" fmla="*/ 0 w 1248697"/>
                <a:gd name="connsiteY1" fmla="*/ 0 h 776748"/>
                <a:gd name="connsiteX2" fmla="*/ 1248697 w 1248697"/>
                <a:gd name="connsiteY2" fmla="*/ 776748 h 776748"/>
                <a:gd name="connsiteX3" fmla="*/ 0 w 1248697"/>
                <a:gd name="connsiteY3" fmla="*/ 776748 h 776748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697" h="1061884">
                  <a:moveTo>
                    <a:pt x="0" y="1061884"/>
                  </a:moveTo>
                  <a:lnTo>
                    <a:pt x="0" y="0"/>
                  </a:lnTo>
                  <a:cubicBezTo>
                    <a:pt x="213222" y="826136"/>
                    <a:pt x="418111" y="849387"/>
                    <a:pt x="1248697" y="1061884"/>
                  </a:cubicBezTo>
                  <a:lnTo>
                    <a:pt x="0" y="1061884"/>
                  </a:lnTo>
                  <a:close/>
                </a:path>
              </a:pathLst>
            </a:cu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9" name="Triángulo rectángulo 6">
              <a:extLst>
                <a:ext uri="{FF2B5EF4-FFF2-40B4-BE49-F238E27FC236}">
                  <a16:creationId xmlns:a16="http://schemas.microsoft.com/office/drawing/2014/main" id="{3F03A558-BB3C-4F88-8717-602FAFF8FC3C}"/>
                </a:ext>
              </a:extLst>
            </p:cNvPr>
            <p:cNvSpPr/>
            <p:nvPr/>
          </p:nvSpPr>
          <p:spPr>
            <a:xfrm flipH="1">
              <a:off x="471946" y="3586320"/>
              <a:ext cx="1342104" cy="1180874"/>
            </a:xfrm>
            <a:custGeom>
              <a:avLst/>
              <a:gdLst>
                <a:gd name="connsiteX0" fmla="*/ 0 w 1248697"/>
                <a:gd name="connsiteY0" fmla="*/ 776748 h 776748"/>
                <a:gd name="connsiteX1" fmla="*/ 0 w 1248697"/>
                <a:gd name="connsiteY1" fmla="*/ 0 h 776748"/>
                <a:gd name="connsiteX2" fmla="*/ 1248697 w 1248697"/>
                <a:gd name="connsiteY2" fmla="*/ 776748 h 776748"/>
                <a:gd name="connsiteX3" fmla="*/ 0 w 1248697"/>
                <a:gd name="connsiteY3" fmla="*/ 776748 h 776748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697" h="1061884">
                  <a:moveTo>
                    <a:pt x="0" y="1061884"/>
                  </a:moveTo>
                  <a:lnTo>
                    <a:pt x="0" y="0"/>
                  </a:lnTo>
                  <a:cubicBezTo>
                    <a:pt x="213222" y="826136"/>
                    <a:pt x="418111" y="849387"/>
                    <a:pt x="1248697" y="1061884"/>
                  </a:cubicBezTo>
                  <a:lnTo>
                    <a:pt x="0" y="1061884"/>
                  </a:lnTo>
                  <a:close/>
                </a:path>
              </a:pathLst>
            </a:cu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pic>
        <p:nvPicPr>
          <p:cNvPr id="14" name="Gráfico 13" descr="Cohete">
            <a:extLst>
              <a:ext uri="{FF2B5EF4-FFF2-40B4-BE49-F238E27FC236}">
                <a16:creationId xmlns:a16="http://schemas.microsoft.com/office/drawing/2014/main" id="{E04DC779-B0F5-4520-A1D2-0AA6C6FEB2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66554" y="5573535"/>
            <a:ext cx="896537" cy="89653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Gráfico 15" descr="Lista de comprobación">
            <a:extLst>
              <a:ext uri="{FF2B5EF4-FFF2-40B4-BE49-F238E27FC236}">
                <a16:creationId xmlns:a16="http://schemas.microsoft.com/office/drawing/2014/main" id="{D70EED96-3E45-466E-88F5-9E010202AA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23655" y="6253200"/>
            <a:ext cx="604800" cy="604800"/>
          </a:xfrm>
          <a:prstGeom prst="rect">
            <a:avLst/>
          </a:prstGeom>
        </p:spPr>
      </p:pic>
      <p:pic>
        <p:nvPicPr>
          <p:cNvPr id="18" name="Gráfico 17" descr="Persona comiendo">
            <a:extLst>
              <a:ext uri="{FF2B5EF4-FFF2-40B4-BE49-F238E27FC236}">
                <a16:creationId xmlns:a16="http://schemas.microsoft.com/office/drawing/2014/main" id="{B54B9395-902C-4F89-8EEE-E58A70D1ADE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97571" y="6180915"/>
            <a:ext cx="604800" cy="604800"/>
          </a:xfrm>
          <a:prstGeom prst="rect">
            <a:avLst/>
          </a:prstGeom>
        </p:spPr>
      </p:pic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D01E2A1B-1F9D-4549-B903-3173645F0A2B}"/>
              </a:ext>
            </a:extLst>
          </p:cNvPr>
          <p:cNvSpPr/>
          <p:nvPr/>
        </p:nvSpPr>
        <p:spPr>
          <a:xfrm>
            <a:off x="817418" y="1149932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Aceleración del lanzamiento de características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410BEEC-67F4-4453-850C-252C0A9B60D3}"/>
              </a:ext>
            </a:extLst>
          </p:cNvPr>
          <p:cNvSpPr txBox="1"/>
          <p:nvPr/>
        </p:nvSpPr>
        <p:spPr>
          <a:xfrm>
            <a:off x="858981" y="1953495"/>
            <a:ext cx="303414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Genera una ventaja competitiva al acelerar los esfuerzos para implementar las nuevas versiones del software.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Con CI/CD es posible dividir las tareas en partes mas pequeñas y manejables entre todo el equipo.</a:t>
            </a: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Esto beneficia, no solo al equipo de desarrollo, sino al cliente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266F1B89-7521-40F0-9F1D-CC2C867191A7}"/>
              </a:ext>
            </a:extLst>
          </p:cNvPr>
          <p:cNvSpPr/>
          <p:nvPr/>
        </p:nvSpPr>
        <p:spPr>
          <a:xfrm>
            <a:off x="4537364" y="7315176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Mejora de calidad de software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9F52441-0A7B-4BED-B2A8-6FB43E35A526}"/>
              </a:ext>
            </a:extLst>
          </p:cNvPr>
          <p:cNvSpPr txBox="1"/>
          <p:nvPr/>
        </p:nvSpPr>
        <p:spPr>
          <a:xfrm>
            <a:off x="4578927" y="8118739"/>
            <a:ext cx="30341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Reduce riesgos, vulnerabilidades y otros problemas que se omiten en las pruebas internas.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Automatiza las pruebas de software, en pequeñas acciones definidas, asegurando una integración correcta</a:t>
            </a: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Genera mayor satisfacción en los usuarios.</a:t>
            </a: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54D6BDF0-C27F-4198-9B15-23F4E0891160}"/>
              </a:ext>
            </a:extLst>
          </p:cNvPr>
          <p:cNvSpPr/>
          <p:nvPr/>
        </p:nvSpPr>
        <p:spPr>
          <a:xfrm>
            <a:off x="8333510" y="7301322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Mayor experiencia en los desarrolladores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B7F3A44-7ED7-4499-942B-F0F449C8B53E}"/>
              </a:ext>
            </a:extLst>
          </p:cNvPr>
          <p:cNvSpPr txBox="1"/>
          <p:nvPr/>
        </p:nvSpPr>
        <p:spPr>
          <a:xfrm>
            <a:off x="8375073" y="8104885"/>
            <a:ext cx="30341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Evita que el equipo de trabajo invierta tiempo en cumplir con un plan de pruebas y validaciones, de esta manera evita agotamiento y estrés.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Se programa una tarea de revisión y ejecución de pruebas para evitar la repetividad de procesos.</a:t>
            </a:r>
          </a:p>
        </p:txBody>
      </p:sp>
    </p:spTree>
    <p:extLst>
      <p:ext uri="{BB962C8B-B14F-4D97-AF65-F5344CB8AC3E}">
        <p14:creationId xmlns:p14="http://schemas.microsoft.com/office/powerpoint/2010/main" val="32673836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s-MX" dirty="0"/>
              <a:t>Ventajas de implementar CI/CD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513D857-4A70-47E2-A9DB-BE6EEF71B453}"/>
              </a:ext>
            </a:extLst>
          </p:cNvPr>
          <p:cNvSpPr/>
          <p:nvPr/>
        </p:nvSpPr>
        <p:spPr>
          <a:xfrm>
            <a:off x="0" y="6105832"/>
            <a:ext cx="12192000" cy="781665"/>
          </a:xfrm>
          <a:prstGeom prst="rect">
            <a:avLst/>
          </a:prstGeom>
          <a:solidFill>
            <a:srgbClr val="170C79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338947C5-0592-41CD-9EAA-980847C70980}"/>
              </a:ext>
            </a:extLst>
          </p:cNvPr>
          <p:cNvGrpSpPr/>
          <p:nvPr/>
        </p:nvGrpSpPr>
        <p:grpSpPr>
          <a:xfrm>
            <a:off x="5043101" y="5444835"/>
            <a:ext cx="2155493" cy="980988"/>
            <a:chOff x="471946" y="2871021"/>
            <a:chExt cx="5345744" cy="274319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5" name="Elipse 4">
              <a:extLst>
                <a:ext uri="{FF2B5EF4-FFF2-40B4-BE49-F238E27FC236}">
                  <a16:creationId xmlns:a16="http://schemas.microsoft.com/office/drawing/2014/main" id="{04155159-5F50-45B7-AC59-4E65CD31A51D}"/>
                </a:ext>
              </a:extLst>
            </p:cNvPr>
            <p:cNvSpPr/>
            <p:nvPr/>
          </p:nvSpPr>
          <p:spPr>
            <a:xfrm>
              <a:off x="1661651" y="2871021"/>
              <a:ext cx="2792362" cy="2743198"/>
            </a:xfrm>
            <a:prstGeom prst="ellipse">
              <a:avLst/>
            </a:pr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s-MX" dirty="0"/>
            </a:p>
          </p:txBody>
        </p:sp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0E181D4D-BB63-4466-963D-02C4C68AF38C}"/>
                </a:ext>
              </a:extLst>
            </p:cNvPr>
            <p:cNvSpPr/>
            <p:nvPr/>
          </p:nvSpPr>
          <p:spPr>
            <a:xfrm>
              <a:off x="1877960" y="3077499"/>
              <a:ext cx="2340079" cy="2340076"/>
            </a:xfrm>
            <a:prstGeom prst="ellipse">
              <a:avLst/>
            </a:prstGeom>
            <a:solidFill>
              <a:srgbClr val="52B6C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s-MX" dirty="0"/>
            </a:p>
          </p:txBody>
        </p:sp>
        <p:sp>
          <p:nvSpPr>
            <p:cNvPr id="7" name="Triángulo rectángulo 6">
              <a:extLst>
                <a:ext uri="{FF2B5EF4-FFF2-40B4-BE49-F238E27FC236}">
                  <a16:creationId xmlns:a16="http://schemas.microsoft.com/office/drawing/2014/main" id="{34598D22-18B7-43B3-8363-CB5C541F3834}"/>
                </a:ext>
              </a:extLst>
            </p:cNvPr>
            <p:cNvSpPr/>
            <p:nvPr/>
          </p:nvSpPr>
          <p:spPr>
            <a:xfrm>
              <a:off x="4306530" y="3596152"/>
              <a:ext cx="1511160" cy="1180874"/>
            </a:xfrm>
            <a:custGeom>
              <a:avLst/>
              <a:gdLst>
                <a:gd name="connsiteX0" fmla="*/ 0 w 1248697"/>
                <a:gd name="connsiteY0" fmla="*/ 776748 h 776748"/>
                <a:gd name="connsiteX1" fmla="*/ 0 w 1248697"/>
                <a:gd name="connsiteY1" fmla="*/ 0 h 776748"/>
                <a:gd name="connsiteX2" fmla="*/ 1248697 w 1248697"/>
                <a:gd name="connsiteY2" fmla="*/ 776748 h 776748"/>
                <a:gd name="connsiteX3" fmla="*/ 0 w 1248697"/>
                <a:gd name="connsiteY3" fmla="*/ 776748 h 776748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697" h="1061884">
                  <a:moveTo>
                    <a:pt x="0" y="1061884"/>
                  </a:moveTo>
                  <a:lnTo>
                    <a:pt x="0" y="0"/>
                  </a:lnTo>
                  <a:cubicBezTo>
                    <a:pt x="213222" y="826136"/>
                    <a:pt x="418111" y="849387"/>
                    <a:pt x="1248697" y="1061884"/>
                  </a:cubicBezTo>
                  <a:lnTo>
                    <a:pt x="0" y="1061884"/>
                  </a:lnTo>
                  <a:close/>
                </a:path>
              </a:pathLst>
            </a:cu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9" name="Triángulo rectángulo 6">
              <a:extLst>
                <a:ext uri="{FF2B5EF4-FFF2-40B4-BE49-F238E27FC236}">
                  <a16:creationId xmlns:a16="http://schemas.microsoft.com/office/drawing/2014/main" id="{3F03A558-BB3C-4F88-8717-602FAFF8FC3C}"/>
                </a:ext>
              </a:extLst>
            </p:cNvPr>
            <p:cNvSpPr/>
            <p:nvPr/>
          </p:nvSpPr>
          <p:spPr>
            <a:xfrm flipH="1">
              <a:off x="471946" y="3586320"/>
              <a:ext cx="1342104" cy="1180874"/>
            </a:xfrm>
            <a:custGeom>
              <a:avLst/>
              <a:gdLst>
                <a:gd name="connsiteX0" fmla="*/ 0 w 1248697"/>
                <a:gd name="connsiteY0" fmla="*/ 776748 h 776748"/>
                <a:gd name="connsiteX1" fmla="*/ 0 w 1248697"/>
                <a:gd name="connsiteY1" fmla="*/ 0 h 776748"/>
                <a:gd name="connsiteX2" fmla="*/ 1248697 w 1248697"/>
                <a:gd name="connsiteY2" fmla="*/ 776748 h 776748"/>
                <a:gd name="connsiteX3" fmla="*/ 0 w 1248697"/>
                <a:gd name="connsiteY3" fmla="*/ 776748 h 776748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697" h="1061884">
                  <a:moveTo>
                    <a:pt x="0" y="1061884"/>
                  </a:moveTo>
                  <a:lnTo>
                    <a:pt x="0" y="0"/>
                  </a:lnTo>
                  <a:cubicBezTo>
                    <a:pt x="213222" y="826136"/>
                    <a:pt x="418111" y="849387"/>
                    <a:pt x="1248697" y="1061884"/>
                  </a:cubicBezTo>
                  <a:lnTo>
                    <a:pt x="0" y="1061884"/>
                  </a:lnTo>
                  <a:close/>
                </a:path>
              </a:pathLst>
            </a:cu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pic>
        <p:nvPicPr>
          <p:cNvPr id="16" name="Gráfico 15" descr="Lista de comprobación">
            <a:extLst>
              <a:ext uri="{FF2B5EF4-FFF2-40B4-BE49-F238E27FC236}">
                <a16:creationId xmlns:a16="http://schemas.microsoft.com/office/drawing/2014/main" id="{D70EED96-3E45-466E-88F5-9E010202AA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23655" y="6253200"/>
            <a:ext cx="604800" cy="604800"/>
          </a:xfrm>
          <a:prstGeom prst="rect">
            <a:avLst/>
          </a:prstGeom>
        </p:spPr>
      </p:pic>
      <p:pic>
        <p:nvPicPr>
          <p:cNvPr id="18" name="Gráfico 17" descr="Persona comiendo">
            <a:extLst>
              <a:ext uri="{FF2B5EF4-FFF2-40B4-BE49-F238E27FC236}">
                <a16:creationId xmlns:a16="http://schemas.microsoft.com/office/drawing/2014/main" id="{B54B9395-902C-4F89-8EEE-E58A70D1AD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80362" y="5486399"/>
            <a:ext cx="934629" cy="934629"/>
          </a:xfrm>
          <a:prstGeom prst="rect">
            <a:avLst/>
          </a:prstGeom>
        </p:spPr>
      </p:pic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D01E2A1B-1F9D-4549-B903-3173645F0A2B}"/>
              </a:ext>
            </a:extLst>
          </p:cNvPr>
          <p:cNvSpPr/>
          <p:nvPr/>
        </p:nvSpPr>
        <p:spPr>
          <a:xfrm>
            <a:off x="817418" y="1149932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Aceleración del lanzamiento de características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410BEEC-67F4-4453-850C-252C0A9B60D3}"/>
              </a:ext>
            </a:extLst>
          </p:cNvPr>
          <p:cNvSpPr txBox="1"/>
          <p:nvPr/>
        </p:nvSpPr>
        <p:spPr>
          <a:xfrm>
            <a:off x="858981" y="1953495"/>
            <a:ext cx="303414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Genera una ventaja competitiva al acelerar los esfuerzos para implementar las nuevas versiones del software.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Con CI/CD es posible dividir las tareas en partes mas pequeñas y manejables entre todo el equipo.</a:t>
            </a: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Esto beneficia, no solo al equipo de desarrollo, sino al cliente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266F1B89-7521-40F0-9F1D-CC2C867191A7}"/>
              </a:ext>
            </a:extLst>
          </p:cNvPr>
          <p:cNvSpPr/>
          <p:nvPr/>
        </p:nvSpPr>
        <p:spPr>
          <a:xfrm>
            <a:off x="4537364" y="1149896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Mejora de calidad de software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9F52441-0A7B-4BED-B2A8-6FB43E35A526}"/>
              </a:ext>
            </a:extLst>
          </p:cNvPr>
          <p:cNvSpPr txBox="1"/>
          <p:nvPr/>
        </p:nvSpPr>
        <p:spPr>
          <a:xfrm>
            <a:off x="4578927" y="1953459"/>
            <a:ext cx="30341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Reduce riesgos, vulnerabilidades y otros problemas que se omiten en las pruebas internas.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Automatiza las pruebas de software, en pequeñas acciones definidas, asegurando una integración correcta</a:t>
            </a: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Genera mayor satisfacción en los usuarios.</a:t>
            </a: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54D6BDF0-C27F-4198-9B15-23F4E0891160}"/>
              </a:ext>
            </a:extLst>
          </p:cNvPr>
          <p:cNvSpPr/>
          <p:nvPr/>
        </p:nvSpPr>
        <p:spPr>
          <a:xfrm>
            <a:off x="8333510" y="7301322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Mayor experiencia en los desarrolladores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B7F3A44-7ED7-4499-942B-F0F449C8B53E}"/>
              </a:ext>
            </a:extLst>
          </p:cNvPr>
          <p:cNvSpPr txBox="1"/>
          <p:nvPr/>
        </p:nvSpPr>
        <p:spPr>
          <a:xfrm>
            <a:off x="8375073" y="8104885"/>
            <a:ext cx="30341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Evita que el equipo de trabajo invierta tiempo en cumplir con un plan de pruebas y validaciones, de esta manera evita agotamiento y estrés.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Se programa una tarea de revisión y ejecución de pruebas para evitar la repetividad de procesos.</a:t>
            </a:r>
          </a:p>
        </p:txBody>
      </p:sp>
      <p:pic>
        <p:nvPicPr>
          <p:cNvPr id="21" name="Gráfico 20" descr="Cohete">
            <a:extLst>
              <a:ext uri="{FF2B5EF4-FFF2-40B4-BE49-F238E27FC236}">
                <a16:creationId xmlns:a16="http://schemas.microsoft.com/office/drawing/2014/main" id="{D0390905-D5FD-4E38-95A6-6DAFDEB88E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818965" y="6253316"/>
            <a:ext cx="604684" cy="60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2505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s-MX" dirty="0"/>
              <a:t>Ventajas de implementar CI/CD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513D857-4A70-47E2-A9DB-BE6EEF71B453}"/>
              </a:ext>
            </a:extLst>
          </p:cNvPr>
          <p:cNvSpPr/>
          <p:nvPr/>
        </p:nvSpPr>
        <p:spPr>
          <a:xfrm>
            <a:off x="0" y="6105832"/>
            <a:ext cx="12192000" cy="781665"/>
          </a:xfrm>
          <a:prstGeom prst="rect">
            <a:avLst/>
          </a:prstGeom>
          <a:solidFill>
            <a:srgbClr val="170C79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338947C5-0592-41CD-9EAA-980847C70980}"/>
              </a:ext>
            </a:extLst>
          </p:cNvPr>
          <p:cNvGrpSpPr/>
          <p:nvPr/>
        </p:nvGrpSpPr>
        <p:grpSpPr>
          <a:xfrm>
            <a:off x="8950081" y="5444835"/>
            <a:ext cx="2155493" cy="980988"/>
            <a:chOff x="471946" y="2871021"/>
            <a:chExt cx="5345744" cy="274319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5" name="Elipse 4">
              <a:extLst>
                <a:ext uri="{FF2B5EF4-FFF2-40B4-BE49-F238E27FC236}">
                  <a16:creationId xmlns:a16="http://schemas.microsoft.com/office/drawing/2014/main" id="{04155159-5F50-45B7-AC59-4E65CD31A51D}"/>
                </a:ext>
              </a:extLst>
            </p:cNvPr>
            <p:cNvSpPr/>
            <p:nvPr/>
          </p:nvSpPr>
          <p:spPr>
            <a:xfrm>
              <a:off x="1661651" y="2871021"/>
              <a:ext cx="2792362" cy="2743198"/>
            </a:xfrm>
            <a:prstGeom prst="ellipse">
              <a:avLst/>
            </a:pr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s-MX" dirty="0"/>
            </a:p>
          </p:txBody>
        </p:sp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0E181D4D-BB63-4466-963D-02C4C68AF38C}"/>
                </a:ext>
              </a:extLst>
            </p:cNvPr>
            <p:cNvSpPr/>
            <p:nvPr/>
          </p:nvSpPr>
          <p:spPr>
            <a:xfrm>
              <a:off x="1877960" y="3077499"/>
              <a:ext cx="2340079" cy="2340076"/>
            </a:xfrm>
            <a:prstGeom prst="ellipse">
              <a:avLst/>
            </a:prstGeom>
            <a:solidFill>
              <a:srgbClr val="52B6C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s-MX" dirty="0"/>
            </a:p>
          </p:txBody>
        </p:sp>
        <p:sp>
          <p:nvSpPr>
            <p:cNvPr id="7" name="Triángulo rectángulo 6">
              <a:extLst>
                <a:ext uri="{FF2B5EF4-FFF2-40B4-BE49-F238E27FC236}">
                  <a16:creationId xmlns:a16="http://schemas.microsoft.com/office/drawing/2014/main" id="{34598D22-18B7-43B3-8363-CB5C541F3834}"/>
                </a:ext>
              </a:extLst>
            </p:cNvPr>
            <p:cNvSpPr/>
            <p:nvPr/>
          </p:nvSpPr>
          <p:spPr>
            <a:xfrm>
              <a:off x="4306530" y="3596152"/>
              <a:ext cx="1511160" cy="1180874"/>
            </a:xfrm>
            <a:custGeom>
              <a:avLst/>
              <a:gdLst>
                <a:gd name="connsiteX0" fmla="*/ 0 w 1248697"/>
                <a:gd name="connsiteY0" fmla="*/ 776748 h 776748"/>
                <a:gd name="connsiteX1" fmla="*/ 0 w 1248697"/>
                <a:gd name="connsiteY1" fmla="*/ 0 h 776748"/>
                <a:gd name="connsiteX2" fmla="*/ 1248697 w 1248697"/>
                <a:gd name="connsiteY2" fmla="*/ 776748 h 776748"/>
                <a:gd name="connsiteX3" fmla="*/ 0 w 1248697"/>
                <a:gd name="connsiteY3" fmla="*/ 776748 h 776748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697" h="1061884">
                  <a:moveTo>
                    <a:pt x="0" y="1061884"/>
                  </a:moveTo>
                  <a:lnTo>
                    <a:pt x="0" y="0"/>
                  </a:lnTo>
                  <a:cubicBezTo>
                    <a:pt x="213222" y="826136"/>
                    <a:pt x="418111" y="849387"/>
                    <a:pt x="1248697" y="1061884"/>
                  </a:cubicBezTo>
                  <a:lnTo>
                    <a:pt x="0" y="1061884"/>
                  </a:lnTo>
                  <a:close/>
                </a:path>
              </a:pathLst>
            </a:cu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9" name="Triángulo rectángulo 6">
              <a:extLst>
                <a:ext uri="{FF2B5EF4-FFF2-40B4-BE49-F238E27FC236}">
                  <a16:creationId xmlns:a16="http://schemas.microsoft.com/office/drawing/2014/main" id="{3F03A558-BB3C-4F88-8717-602FAFF8FC3C}"/>
                </a:ext>
              </a:extLst>
            </p:cNvPr>
            <p:cNvSpPr/>
            <p:nvPr/>
          </p:nvSpPr>
          <p:spPr>
            <a:xfrm flipH="1">
              <a:off x="471946" y="3586320"/>
              <a:ext cx="1342104" cy="1180874"/>
            </a:xfrm>
            <a:custGeom>
              <a:avLst/>
              <a:gdLst>
                <a:gd name="connsiteX0" fmla="*/ 0 w 1248697"/>
                <a:gd name="connsiteY0" fmla="*/ 776748 h 776748"/>
                <a:gd name="connsiteX1" fmla="*/ 0 w 1248697"/>
                <a:gd name="connsiteY1" fmla="*/ 0 h 776748"/>
                <a:gd name="connsiteX2" fmla="*/ 1248697 w 1248697"/>
                <a:gd name="connsiteY2" fmla="*/ 776748 h 776748"/>
                <a:gd name="connsiteX3" fmla="*/ 0 w 1248697"/>
                <a:gd name="connsiteY3" fmla="*/ 776748 h 776748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697" h="1061884">
                  <a:moveTo>
                    <a:pt x="0" y="1061884"/>
                  </a:moveTo>
                  <a:lnTo>
                    <a:pt x="0" y="0"/>
                  </a:lnTo>
                  <a:cubicBezTo>
                    <a:pt x="213222" y="826136"/>
                    <a:pt x="418111" y="849387"/>
                    <a:pt x="1248697" y="1061884"/>
                  </a:cubicBezTo>
                  <a:lnTo>
                    <a:pt x="0" y="1061884"/>
                  </a:lnTo>
                  <a:close/>
                </a:path>
              </a:pathLst>
            </a:cu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pic>
        <p:nvPicPr>
          <p:cNvPr id="16" name="Gráfico 15" descr="Lista de comprobación">
            <a:extLst>
              <a:ext uri="{FF2B5EF4-FFF2-40B4-BE49-F238E27FC236}">
                <a16:creationId xmlns:a16="http://schemas.microsoft.com/office/drawing/2014/main" id="{D70EED96-3E45-466E-88F5-9E010202AA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15054" y="5583382"/>
            <a:ext cx="759755" cy="759755"/>
          </a:xfrm>
          <a:prstGeom prst="rect">
            <a:avLst/>
          </a:prstGeom>
        </p:spPr>
      </p:pic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D01E2A1B-1F9D-4549-B903-3173645F0A2B}"/>
              </a:ext>
            </a:extLst>
          </p:cNvPr>
          <p:cNvSpPr/>
          <p:nvPr/>
        </p:nvSpPr>
        <p:spPr>
          <a:xfrm>
            <a:off x="817418" y="1149932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Aceleración del lanzamiento de características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410BEEC-67F4-4453-850C-252C0A9B60D3}"/>
              </a:ext>
            </a:extLst>
          </p:cNvPr>
          <p:cNvSpPr txBox="1"/>
          <p:nvPr/>
        </p:nvSpPr>
        <p:spPr>
          <a:xfrm>
            <a:off x="858981" y="1953495"/>
            <a:ext cx="303414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Genera una ventaja competitiva al acelerar los esfuerzos para implementar las nuevas versiones del software.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Con CI/CD es posible dividir las tareas en partes mas pequeñas y manejables entre todo el equipo.</a:t>
            </a: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Esto beneficia, no solo al equipo de desarrollo, sino al cliente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266F1B89-7521-40F0-9F1D-CC2C867191A7}"/>
              </a:ext>
            </a:extLst>
          </p:cNvPr>
          <p:cNvSpPr/>
          <p:nvPr/>
        </p:nvSpPr>
        <p:spPr>
          <a:xfrm>
            <a:off x="4537364" y="1149896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Mejora de calidad de software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9F52441-0A7B-4BED-B2A8-6FB43E35A526}"/>
              </a:ext>
            </a:extLst>
          </p:cNvPr>
          <p:cNvSpPr txBox="1"/>
          <p:nvPr/>
        </p:nvSpPr>
        <p:spPr>
          <a:xfrm>
            <a:off x="4578927" y="1953459"/>
            <a:ext cx="30341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Reduce riesgos, vulnerabilidades y otros problemas que se omiten en las pruebas internas.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Automatiza las pruebas de software, en pequeñas acciones definidas, asegurando una integración correcta</a:t>
            </a: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Genera mayor satisfacción en los usuarios.</a:t>
            </a: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54D6BDF0-C27F-4198-9B15-23F4E0891160}"/>
              </a:ext>
            </a:extLst>
          </p:cNvPr>
          <p:cNvSpPr/>
          <p:nvPr/>
        </p:nvSpPr>
        <p:spPr>
          <a:xfrm>
            <a:off x="8333510" y="1163761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Mayor experiencia en los desarrolladores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B7F3A44-7ED7-4499-942B-F0F449C8B53E}"/>
              </a:ext>
            </a:extLst>
          </p:cNvPr>
          <p:cNvSpPr txBox="1"/>
          <p:nvPr/>
        </p:nvSpPr>
        <p:spPr>
          <a:xfrm>
            <a:off x="8375073" y="1967324"/>
            <a:ext cx="30341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Evita que el equipo de trabajo invierta tiempo en cumplir con un plan de pruebas y validaciones, de esta manera evita agotamiento y estrés.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Se programa una tarea de revisión y ejecución de pruebas para evitar la repetividad de procesos.</a:t>
            </a:r>
          </a:p>
        </p:txBody>
      </p:sp>
      <p:pic>
        <p:nvPicPr>
          <p:cNvPr id="21" name="Gráfico 20" descr="Cohete">
            <a:extLst>
              <a:ext uri="{FF2B5EF4-FFF2-40B4-BE49-F238E27FC236}">
                <a16:creationId xmlns:a16="http://schemas.microsoft.com/office/drawing/2014/main" id="{D0390905-D5FD-4E38-95A6-6DAFDEB88E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18965" y="6253316"/>
            <a:ext cx="604684" cy="604684"/>
          </a:xfrm>
          <a:prstGeom prst="rect">
            <a:avLst/>
          </a:prstGeom>
        </p:spPr>
      </p:pic>
      <p:pic>
        <p:nvPicPr>
          <p:cNvPr id="26" name="Gráfico 25" descr="Persona comiendo">
            <a:extLst>
              <a:ext uri="{FF2B5EF4-FFF2-40B4-BE49-F238E27FC236}">
                <a16:creationId xmlns:a16="http://schemas.microsoft.com/office/drawing/2014/main" id="{4104E41A-E132-4E48-8AF0-1359463333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897571" y="6180915"/>
            <a:ext cx="604800" cy="6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0579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Flujo real de una app</a:t>
            </a:r>
          </a:p>
        </p:txBody>
      </p:sp>
      <p:sp>
        <p:nvSpPr>
          <p:cNvPr id="6" name="Flecha: cheurón 5">
            <a:extLst>
              <a:ext uri="{FF2B5EF4-FFF2-40B4-BE49-F238E27FC236}">
                <a16:creationId xmlns:a16="http://schemas.microsoft.com/office/drawing/2014/main" id="{33E8F00F-545B-4AEF-ADE8-EE4F6FE3FFD7}"/>
              </a:ext>
            </a:extLst>
          </p:cNvPr>
          <p:cNvSpPr/>
          <p:nvPr/>
        </p:nvSpPr>
        <p:spPr>
          <a:xfrm>
            <a:off x="901876" y="2668044"/>
            <a:ext cx="2793304" cy="1490597"/>
          </a:xfrm>
          <a:prstGeom prst="chevron">
            <a:avLst/>
          </a:prstGeom>
          <a:solidFill>
            <a:srgbClr val="DAA52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0B87E24D-282C-48C4-AB22-511C7D751722}"/>
              </a:ext>
            </a:extLst>
          </p:cNvPr>
          <p:cNvSpPr/>
          <p:nvPr/>
        </p:nvSpPr>
        <p:spPr>
          <a:xfrm>
            <a:off x="3496846" y="2682658"/>
            <a:ext cx="2793304" cy="1490597"/>
          </a:xfrm>
          <a:prstGeom prst="chevron">
            <a:avLst/>
          </a:prstGeom>
          <a:solidFill>
            <a:srgbClr val="9E9EBD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5BE70A2D-19CE-41FC-92F9-1A13FD074A42}"/>
              </a:ext>
            </a:extLst>
          </p:cNvPr>
          <p:cNvSpPr/>
          <p:nvPr/>
        </p:nvSpPr>
        <p:spPr>
          <a:xfrm>
            <a:off x="5966556" y="2709798"/>
            <a:ext cx="2793304" cy="1490597"/>
          </a:xfrm>
          <a:prstGeom prst="chevron">
            <a:avLst/>
          </a:prstGeom>
          <a:solidFill>
            <a:srgbClr val="8ACBD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A041A71F-ACFE-4A4F-8A86-F0C02FEF9BBF}"/>
              </a:ext>
            </a:extLst>
          </p:cNvPr>
          <p:cNvSpPr/>
          <p:nvPr/>
        </p:nvSpPr>
        <p:spPr>
          <a:xfrm>
            <a:off x="8448792" y="2699360"/>
            <a:ext cx="2793304" cy="1490597"/>
          </a:xfrm>
          <a:prstGeom prst="chevron">
            <a:avLst/>
          </a:prstGeom>
          <a:solidFill>
            <a:srgbClr val="D27D58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6730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Flujo real de una app</a:t>
            </a:r>
          </a:p>
        </p:txBody>
      </p:sp>
      <p:sp>
        <p:nvSpPr>
          <p:cNvPr id="6" name="Flecha: cheurón 5">
            <a:extLst>
              <a:ext uri="{FF2B5EF4-FFF2-40B4-BE49-F238E27FC236}">
                <a16:creationId xmlns:a16="http://schemas.microsoft.com/office/drawing/2014/main" id="{33E8F00F-545B-4AEF-ADE8-EE4F6FE3FFD7}"/>
              </a:ext>
            </a:extLst>
          </p:cNvPr>
          <p:cNvSpPr/>
          <p:nvPr/>
        </p:nvSpPr>
        <p:spPr>
          <a:xfrm>
            <a:off x="1177449" y="2326709"/>
            <a:ext cx="3519812" cy="2204581"/>
          </a:xfrm>
          <a:prstGeom prst="chevron">
            <a:avLst/>
          </a:prstGeom>
          <a:solidFill>
            <a:srgbClr val="F9844A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s-MX" sz="2400" dirty="0">
                <a:solidFill>
                  <a:schemeClr val="tx1"/>
                </a:solidFill>
                <a:latin typeface="Tw Cen MT Condensed Extra Bold" panose="020B0803020202020204" pitchFamily="34" charset="0"/>
              </a:rPr>
              <a:t>Codificar</a:t>
            </a: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0B87E24D-282C-48C4-AB22-511C7D751722}"/>
              </a:ext>
            </a:extLst>
          </p:cNvPr>
          <p:cNvSpPr/>
          <p:nvPr/>
        </p:nvSpPr>
        <p:spPr>
          <a:xfrm>
            <a:off x="4185776" y="2682658"/>
            <a:ext cx="2793304" cy="1490597"/>
          </a:xfrm>
          <a:prstGeom prst="chevron">
            <a:avLst/>
          </a:prstGeom>
          <a:solidFill>
            <a:srgbClr val="9E9EBD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5BE70A2D-19CE-41FC-92F9-1A13FD074A42}"/>
              </a:ext>
            </a:extLst>
          </p:cNvPr>
          <p:cNvSpPr/>
          <p:nvPr/>
        </p:nvSpPr>
        <p:spPr>
          <a:xfrm>
            <a:off x="6655486" y="2709798"/>
            <a:ext cx="2793304" cy="1490597"/>
          </a:xfrm>
          <a:prstGeom prst="chevron">
            <a:avLst/>
          </a:prstGeom>
          <a:solidFill>
            <a:srgbClr val="8ACBD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A041A71F-ACFE-4A4F-8A86-F0C02FEF9BBF}"/>
              </a:ext>
            </a:extLst>
          </p:cNvPr>
          <p:cNvSpPr/>
          <p:nvPr/>
        </p:nvSpPr>
        <p:spPr>
          <a:xfrm>
            <a:off x="9137722" y="2699360"/>
            <a:ext cx="2793304" cy="1490597"/>
          </a:xfrm>
          <a:prstGeom prst="chevron">
            <a:avLst/>
          </a:prstGeom>
          <a:solidFill>
            <a:srgbClr val="D27D58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4776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Integración continua y despliegue continuo</a:t>
            </a:r>
          </a:p>
        </p:txBody>
      </p:sp>
      <p:sp>
        <p:nvSpPr>
          <p:cNvPr id="6" name="Flecha: cheurón 5">
            <a:extLst>
              <a:ext uri="{FF2B5EF4-FFF2-40B4-BE49-F238E27FC236}">
                <a16:creationId xmlns:a16="http://schemas.microsoft.com/office/drawing/2014/main" id="{33E8F00F-545B-4AEF-ADE8-EE4F6FE3FFD7}"/>
              </a:ext>
            </a:extLst>
          </p:cNvPr>
          <p:cNvSpPr/>
          <p:nvPr/>
        </p:nvSpPr>
        <p:spPr>
          <a:xfrm>
            <a:off x="375784" y="2668044"/>
            <a:ext cx="2793304" cy="1490597"/>
          </a:xfrm>
          <a:prstGeom prst="chevron">
            <a:avLst/>
          </a:prstGeom>
          <a:solidFill>
            <a:srgbClr val="DAA52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0B87E24D-282C-48C4-AB22-511C7D751722}"/>
              </a:ext>
            </a:extLst>
          </p:cNvPr>
          <p:cNvSpPr/>
          <p:nvPr/>
        </p:nvSpPr>
        <p:spPr>
          <a:xfrm>
            <a:off x="2933176" y="2306878"/>
            <a:ext cx="3617938" cy="2202493"/>
          </a:xfrm>
          <a:prstGeom prst="chevron">
            <a:avLst/>
          </a:prstGeom>
          <a:solidFill>
            <a:srgbClr val="F9844A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s-MX" sz="2400" dirty="0">
                <a:solidFill>
                  <a:schemeClr val="tx1"/>
                </a:solidFill>
                <a:latin typeface="Tw Cen MT Condensed Extra Bold" panose="020B0803020202020204" pitchFamily="34" charset="0"/>
              </a:rPr>
              <a:t>Construir</a:t>
            </a: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5BE70A2D-19CE-41FC-92F9-1A13FD074A42}"/>
              </a:ext>
            </a:extLst>
          </p:cNvPr>
          <p:cNvSpPr/>
          <p:nvPr/>
        </p:nvSpPr>
        <p:spPr>
          <a:xfrm>
            <a:off x="6567804" y="2709798"/>
            <a:ext cx="2793304" cy="1490597"/>
          </a:xfrm>
          <a:prstGeom prst="chevron">
            <a:avLst/>
          </a:prstGeom>
          <a:solidFill>
            <a:srgbClr val="8ACBD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A041A71F-ACFE-4A4F-8A86-F0C02FEF9BBF}"/>
              </a:ext>
            </a:extLst>
          </p:cNvPr>
          <p:cNvSpPr/>
          <p:nvPr/>
        </p:nvSpPr>
        <p:spPr>
          <a:xfrm>
            <a:off x="9050040" y="2699360"/>
            <a:ext cx="2793304" cy="1490597"/>
          </a:xfrm>
          <a:prstGeom prst="chevron">
            <a:avLst/>
          </a:prstGeom>
          <a:solidFill>
            <a:srgbClr val="D27D58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6729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Flujo real de una app</a:t>
            </a:r>
          </a:p>
        </p:txBody>
      </p:sp>
      <p:sp>
        <p:nvSpPr>
          <p:cNvPr id="6" name="Flecha: cheurón 5">
            <a:extLst>
              <a:ext uri="{FF2B5EF4-FFF2-40B4-BE49-F238E27FC236}">
                <a16:creationId xmlns:a16="http://schemas.microsoft.com/office/drawing/2014/main" id="{33E8F00F-545B-4AEF-ADE8-EE4F6FE3FFD7}"/>
              </a:ext>
            </a:extLst>
          </p:cNvPr>
          <p:cNvSpPr/>
          <p:nvPr/>
        </p:nvSpPr>
        <p:spPr>
          <a:xfrm>
            <a:off x="388310" y="2668044"/>
            <a:ext cx="2793304" cy="1490597"/>
          </a:xfrm>
          <a:prstGeom prst="chevron">
            <a:avLst/>
          </a:prstGeom>
          <a:solidFill>
            <a:srgbClr val="DAA52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0B87E24D-282C-48C4-AB22-511C7D751722}"/>
              </a:ext>
            </a:extLst>
          </p:cNvPr>
          <p:cNvSpPr/>
          <p:nvPr/>
        </p:nvSpPr>
        <p:spPr>
          <a:xfrm>
            <a:off x="2983280" y="2682658"/>
            <a:ext cx="2793304" cy="1490597"/>
          </a:xfrm>
          <a:prstGeom prst="chevron">
            <a:avLst/>
          </a:prstGeom>
          <a:solidFill>
            <a:srgbClr val="9E9EBD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5BE70A2D-19CE-41FC-92F9-1A13FD074A42}"/>
              </a:ext>
            </a:extLst>
          </p:cNvPr>
          <p:cNvSpPr/>
          <p:nvPr/>
        </p:nvSpPr>
        <p:spPr>
          <a:xfrm>
            <a:off x="5452990" y="2341323"/>
            <a:ext cx="3553224" cy="2175353"/>
          </a:xfrm>
          <a:prstGeom prst="chevron">
            <a:avLst/>
          </a:prstGeom>
          <a:solidFill>
            <a:srgbClr val="F9844A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s-MX" sz="2400" dirty="0">
                <a:solidFill>
                  <a:schemeClr val="tx1"/>
                </a:solidFill>
                <a:latin typeface="Tw Cen MT Condensed Extra Bold" panose="020B0803020202020204" pitchFamily="34" charset="0"/>
              </a:rPr>
              <a:t>Pruebas</a:t>
            </a: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A041A71F-ACFE-4A4F-8A86-F0C02FEF9BBF}"/>
              </a:ext>
            </a:extLst>
          </p:cNvPr>
          <p:cNvSpPr/>
          <p:nvPr/>
        </p:nvSpPr>
        <p:spPr>
          <a:xfrm>
            <a:off x="9012462" y="2699360"/>
            <a:ext cx="2793304" cy="1490597"/>
          </a:xfrm>
          <a:prstGeom prst="chevron">
            <a:avLst/>
          </a:prstGeom>
          <a:solidFill>
            <a:srgbClr val="D27D58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5452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4D54D-CD1B-423B-B519-DA788A46A6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>
                <a:latin typeface="Tw Cen MT Condensed Extra Bold" panose="020B0803020202020204" pitchFamily="34" charset="0"/>
              </a:rPr>
              <a:t>Integración continua y Despliegue continuo de apps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F275A4C-4765-43ED-873E-7C82444F076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/>
              <a:t>Fernando Isacc Carranza Salazar</a:t>
            </a:r>
          </a:p>
          <a:p>
            <a:r>
              <a:rPr lang="es-MX" dirty="0"/>
              <a:t>TecNM Morelia.     Enero – Junio 2026</a:t>
            </a:r>
          </a:p>
        </p:txBody>
      </p:sp>
    </p:spTree>
    <p:extLst>
      <p:ext uri="{BB962C8B-B14F-4D97-AF65-F5344CB8AC3E}">
        <p14:creationId xmlns:p14="http://schemas.microsoft.com/office/powerpoint/2010/main" val="30274441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Flujo real de una app</a:t>
            </a:r>
          </a:p>
        </p:txBody>
      </p:sp>
      <p:sp>
        <p:nvSpPr>
          <p:cNvPr id="6" name="Flecha: cheurón 5">
            <a:extLst>
              <a:ext uri="{FF2B5EF4-FFF2-40B4-BE49-F238E27FC236}">
                <a16:creationId xmlns:a16="http://schemas.microsoft.com/office/drawing/2014/main" id="{33E8F00F-545B-4AEF-ADE8-EE4F6FE3FFD7}"/>
              </a:ext>
            </a:extLst>
          </p:cNvPr>
          <p:cNvSpPr/>
          <p:nvPr/>
        </p:nvSpPr>
        <p:spPr>
          <a:xfrm>
            <a:off x="413362" y="2668044"/>
            <a:ext cx="2793304" cy="1490597"/>
          </a:xfrm>
          <a:prstGeom prst="chevron">
            <a:avLst/>
          </a:prstGeom>
          <a:solidFill>
            <a:srgbClr val="DAA52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0B87E24D-282C-48C4-AB22-511C7D751722}"/>
              </a:ext>
            </a:extLst>
          </p:cNvPr>
          <p:cNvSpPr/>
          <p:nvPr/>
        </p:nvSpPr>
        <p:spPr>
          <a:xfrm>
            <a:off x="3008332" y="2682658"/>
            <a:ext cx="2793304" cy="1490597"/>
          </a:xfrm>
          <a:prstGeom prst="chevron">
            <a:avLst/>
          </a:prstGeom>
          <a:solidFill>
            <a:srgbClr val="9E9EBD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5BE70A2D-19CE-41FC-92F9-1A13FD074A42}"/>
              </a:ext>
            </a:extLst>
          </p:cNvPr>
          <p:cNvSpPr/>
          <p:nvPr/>
        </p:nvSpPr>
        <p:spPr>
          <a:xfrm>
            <a:off x="5478042" y="2709798"/>
            <a:ext cx="2793304" cy="1490597"/>
          </a:xfrm>
          <a:prstGeom prst="chevron">
            <a:avLst/>
          </a:prstGeom>
          <a:solidFill>
            <a:srgbClr val="8ACBD0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A041A71F-ACFE-4A4F-8A86-F0C02FEF9BBF}"/>
              </a:ext>
            </a:extLst>
          </p:cNvPr>
          <p:cNvSpPr/>
          <p:nvPr/>
        </p:nvSpPr>
        <p:spPr>
          <a:xfrm>
            <a:off x="7728559" y="2323580"/>
            <a:ext cx="3513537" cy="2148213"/>
          </a:xfrm>
          <a:prstGeom prst="chevron">
            <a:avLst/>
          </a:prstGeom>
          <a:solidFill>
            <a:srgbClr val="F9844A"/>
          </a:soli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s-MX" sz="2400" dirty="0">
                <a:solidFill>
                  <a:schemeClr val="tx1"/>
                </a:solidFill>
                <a:latin typeface="Tw Cen MT Condensed Extra Bold" panose="020B0803020202020204" pitchFamily="34" charset="0"/>
              </a:rPr>
              <a:t>Desplegar</a:t>
            </a:r>
          </a:p>
        </p:txBody>
      </p:sp>
    </p:spTree>
    <p:extLst>
      <p:ext uri="{BB962C8B-B14F-4D97-AF65-F5344CB8AC3E}">
        <p14:creationId xmlns:p14="http://schemas.microsoft.com/office/powerpoint/2010/main" val="18062099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1321D9-BEA7-4633-869A-FE319802E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Flujo real de una app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053651-890C-4FE6-8696-855A89F2F9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s-MX" dirty="0"/>
              <a:t>SIN CI/CD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4C9CC29-FF07-4AD3-91A4-4C15C2AC4AD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s-MX" dirty="0"/>
              <a:t>Despliegue manual</a:t>
            </a:r>
          </a:p>
          <a:p>
            <a:r>
              <a:rPr lang="es-MX" dirty="0"/>
              <a:t>Errores en producción</a:t>
            </a:r>
          </a:p>
          <a:p>
            <a:r>
              <a:rPr lang="es-MX" dirty="0"/>
              <a:t>Posibles errores humanos</a:t>
            </a:r>
          </a:p>
          <a:p>
            <a:r>
              <a:rPr lang="es-MX" dirty="0"/>
              <a:t>Caos en el equipo de desarrollo, pruebas y calidad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3D96441-7C52-4740-AE5C-DB6CE1E7CA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es-MX" dirty="0"/>
              <a:t>CON CI/CD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F0560C6-8A00-43AD-9295-A3C74355378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s-MX" dirty="0"/>
              <a:t>Validación automática</a:t>
            </a:r>
          </a:p>
          <a:p>
            <a:r>
              <a:rPr lang="es-MX" dirty="0"/>
              <a:t>Confianza al desplegar</a:t>
            </a:r>
          </a:p>
          <a:p>
            <a:r>
              <a:rPr lang="es-MX" dirty="0"/>
              <a:t>Retroalimentación e identificación de errores mas rápida</a:t>
            </a:r>
          </a:p>
          <a:p>
            <a:r>
              <a:rPr lang="es-MX" dirty="0"/>
              <a:t>Menos errores</a:t>
            </a:r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9DB48100-A535-435A-AA2B-61AE70808DA0}"/>
              </a:ext>
            </a:extLst>
          </p:cNvPr>
          <p:cNvSpPr/>
          <p:nvPr/>
        </p:nvSpPr>
        <p:spPr>
          <a:xfrm>
            <a:off x="880047" y="1726129"/>
            <a:ext cx="5069815" cy="265509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latin typeface="Tw Cen MT Condensed Extra Bold" panose="020B0803020202020204" pitchFamily="34" charset="0"/>
            </a:endParaRP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72CD594B-F4A3-4D3A-91DC-8A4CC08654CB}"/>
              </a:ext>
            </a:extLst>
          </p:cNvPr>
          <p:cNvSpPr/>
          <p:nvPr/>
        </p:nvSpPr>
        <p:spPr>
          <a:xfrm>
            <a:off x="6293367" y="1728217"/>
            <a:ext cx="5069815" cy="265509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latin typeface="Tw Cen MT Condensed Extra Bold" panose="020B0803020202020204" pitchFamily="34" charset="0"/>
            </a:endParaRP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7488F0E1-6392-4ED3-86A5-505B6C5D31D1}"/>
              </a:ext>
            </a:extLst>
          </p:cNvPr>
          <p:cNvSpPr/>
          <p:nvPr/>
        </p:nvSpPr>
        <p:spPr>
          <a:xfrm>
            <a:off x="882135" y="4909821"/>
            <a:ext cx="5069815" cy="265509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latin typeface="Tw Cen MT Condensed Extra Bold" panose="020B0803020202020204" pitchFamily="34" charset="0"/>
            </a:endParaRP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1FE6FB6E-BCA1-4CD8-BCFE-6B89182D2E5A}"/>
              </a:ext>
            </a:extLst>
          </p:cNvPr>
          <p:cNvSpPr/>
          <p:nvPr/>
        </p:nvSpPr>
        <p:spPr>
          <a:xfrm>
            <a:off x="6295455" y="4911909"/>
            <a:ext cx="5069815" cy="265509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latin typeface="Tw Cen MT Condensed Extra Bold" panose="020B08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2371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1321D9-BEA7-4633-869A-FE319802E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/>
              <a:t>Herramientas utilizadas para CI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053651-890C-4FE6-8696-855A89F2F9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-5611102" y="1681163"/>
            <a:ext cx="5157787" cy="823912"/>
          </a:xfrm>
        </p:spPr>
        <p:txBody>
          <a:bodyPr/>
          <a:lstStyle/>
          <a:p>
            <a:pPr algn="ctr"/>
            <a:r>
              <a:rPr lang="es-MX" dirty="0"/>
              <a:t>SIN CI/CD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4C9CC29-FF07-4AD3-91A4-4C15C2AC4A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-5510894" y="2505075"/>
            <a:ext cx="5157787" cy="3684588"/>
          </a:xfrm>
        </p:spPr>
        <p:txBody>
          <a:bodyPr/>
          <a:lstStyle/>
          <a:p>
            <a:r>
              <a:rPr lang="es-MX" dirty="0"/>
              <a:t>Despliegue manual</a:t>
            </a:r>
          </a:p>
          <a:p>
            <a:r>
              <a:rPr lang="es-MX" dirty="0"/>
              <a:t>Errores en producción</a:t>
            </a:r>
          </a:p>
          <a:p>
            <a:r>
              <a:rPr lang="es-MX" dirty="0"/>
              <a:t>Posibles errores humanos</a:t>
            </a:r>
          </a:p>
          <a:p>
            <a:r>
              <a:rPr lang="es-MX" dirty="0"/>
              <a:t>Caos en el equipo de desarrollo, pruebas y calidad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3D96441-7C52-4740-AE5C-DB6CE1E7CA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422674" y="1681163"/>
            <a:ext cx="5183188" cy="823912"/>
          </a:xfrm>
        </p:spPr>
        <p:txBody>
          <a:bodyPr/>
          <a:lstStyle/>
          <a:p>
            <a:pPr algn="ctr"/>
            <a:r>
              <a:rPr lang="es-MX" dirty="0"/>
              <a:t>CON CI/CD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F0560C6-8A00-43AD-9295-A3C7435537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422674" y="2505075"/>
            <a:ext cx="5183188" cy="3684588"/>
          </a:xfrm>
        </p:spPr>
        <p:txBody>
          <a:bodyPr/>
          <a:lstStyle/>
          <a:p>
            <a:r>
              <a:rPr lang="es-MX" dirty="0"/>
              <a:t>Validación automática</a:t>
            </a:r>
          </a:p>
          <a:p>
            <a:r>
              <a:rPr lang="es-MX" dirty="0"/>
              <a:t>Confianza al desplegar</a:t>
            </a:r>
          </a:p>
          <a:p>
            <a:r>
              <a:rPr lang="es-MX" dirty="0"/>
              <a:t>Retroalimentación e identificación de errores mas rápida</a:t>
            </a:r>
          </a:p>
          <a:p>
            <a:r>
              <a:rPr lang="es-MX" dirty="0"/>
              <a:t>Menos errores</a:t>
            </a:r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9DB48100-A535-435A-AA2B-61AE70808DA0}"/>
              </a:ext>
            </a:extLst>
          </p:cNvPr>
          <p:cNvSpPr/>
          <p:nvPr/>
        </p:nvSpPr>
        <p:spPr>
          <a:xfrm>
            <a:off x="-5570843" y="1726129"/>
            <a:ext cx="5069815" cy="265509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latin typeface="Tw Cen MT Condensed Extra Bold" panose="020B0803020202020204" pitchFamily="34" charset="0"/>
            </a:endParaRP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72CD594B-F4A3-4D3A-91DC-8A4CC08654CB}"/>
              </a:ext>
            </a:extLst>
          </p:cNvPr>
          <p:cNvSpPr/>
          <p:nvPr/>
        </p:nvSpPr>
        <p:spPr>
          <a:xfrm>
            <a:off x="12543841" y="1728217"/>
            <a:ext cx="5069815" cy="265509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latin typeface="Tw Cen MT Condensed Extra Bold" panose="020B0803020202020204" pitchFamily="34" charset="0"/>
            </a:endParaRP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7488F0E1-6392-4ED3-86A5-505B6C5D31D1}"/>
              </a:ext>
            </a:extLst>
          </p:cNvPr>
          <p:cNvSpPr/>
          <p:nvPr/>
        </p:nvSpPr>
        <p:spPr>
          <a:xfrm>
            <a:off x="-5568755" y="4909821"/>
            <a:ext cx="5069815" cy="265509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latin typeface="Tw Cen MT Condensed Extra Bold" panose="020B0803020202020204" pitchFamily="34" charset="0"/>
            </a:endParaRP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1FE6FB6E-BCA1-4CD8-BCFE-6B89182D2E5A}"/>
              </a:ext>
            </a:extLst>
          </p:cNvPr>
          <p:cNvSpPr/>
          <p:nvPr/>
        </p:nvSpPr>
        <p:spPr>
          <a:xfrm>
            <a:off x="12545929" y="4911909"/>
            <a:ext cx="5069815" cy="265509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latin typeface="Tw Cen MT Condensed Extra Bold" panose="020B0803020202020204" pitchFamily="34" charset="0"/>
            </a:endParaRPr>
          </a:p>
        </p:txBody>
      </p:sp>
      <p:sp>
        <p:nvSpPr>
          <p:cNvPr id="11" name="Marcador de texto 2">
            <a:extLst>
              <a:ext uri="{FF2B5EF4-FFF2-40B4-BE49-F238E27FC236}">
                <a16:creationId xmlns:a16="http://schemas.microsoft.com/office/drawing/2014/main" id="{309E38E7-313B-4872-B55B-C5FCBF29BCD8}"/>
              </a:ext>
            </a:extLst>
          </p:cNvPr>
          <p:cNvSpPr txBox="1">
            <a:spLocks/>
          </p:cNvSpPr>
          <p:nvPr/>
        </p:nvSpPr>
        <p:spPr>
          <a:xfrm>
            <a:off x="1129989" y="2475956"/>
            <a:ext cx="6636148" cy="23716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/>
              <a:t>Git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 err="1"/>
              <a:t>Github</a:t>
            </a:r>
            <a:endParaRPr lang="es-MX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 err="1"/>
              <a:t>Github</a:t>
            </a:r>
            <a:r>
              <a:rPr lang="es-MX" sz="2800" dirty="0"/>
              <a:t> </a:t>
            </a:r>
            <a:r>
              <a:rPr lang="es-MX" sz="2800" dirty="0" err="1"/>
              <a:t>Actions</a:t>
            </a:r>
            <a:endParaRPr lang="es-MX" sz="2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800" dirty="0" err="1"/>
              <a:t>.Net</a:t>
            </a:r>
            <a:r>
              <a:rPr lang="es-MX" sz="2800" dirty="0"/>
              <a:t> / </a:t>
            </a:r>
            <a:r>
              <a:rPr lang="es-MX" sz="2800" dirty="0" err="1"/>
              <a:t>Node</a:t>
            </a:r>
            <a:r>
              <a:rPr lang="es-MX" sz="2800" dirty="0"/>
              <a:t> / Django</a:t>
            </a: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2F920AE0-0018-47B2-A8CB-64A49E4E501B}"/>
              </a:ext>
            </a:extLst>
          </p:cNvPr>
          <p:cNvSpPr/>
          <p:nvPr/>
        </p:nvSpPr>
        <p:spPr>
          <a:xfrm rot="5400000">
            <a:off x="-161598" y="3721472"/>
            <a:ext cx="2167003" cy="160356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>
              <a:latin typeface="Tw Cen MT Condensed Extra Bold" panose="020B0803020202020204" pitchFamily="34" charset="0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31095D5B-9997-4EFE-8B1E-2D3396F994A2}"/>
              </a:ext>
            </a:extLst>
          </p:cNvPr>
          <p:cNvGrpSpPr/>
          <p:nvPr/>
        </p:nvGrpSpPr>
        <p:grpSpPr>
          <a:xfrm>
            <a:off x="-4885141" y="-200416"/>
            <a:ext cx="4605263" cy="7377830"/>
            <a:chOff x="-143839" y="-70274"/>
            <a:chExt cx="4323217" cy="7008958"/>
          </a:xfrm>
        </p:grpSpPr>
        <p:sp>
          <p:nvSpPr>
            <p:cNvPr id="14" name="Onda 13">
              <a:extLst>
                <a:ext uri="{FF2B5EF4-FFF2-40B4-BE49-F238E27FC236}">
                  <a16:creationId xmlns:a16="http://schemas.microsoft.com/office/drawing/2014/main" id="{27F7DB61-9923-4AAD-8316-9CCC541532A1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5" name="Onda 14">
              <a:extLst>
                <a:ext uri="{FF2B5EF4-FFF2-40B4-BE49-F238E27FC236}">
                  <a16:creationId xmlns:a16="http://schemas.microsoft.com/office/drawing/2014/main" id="{B78C1D55-8DC3-48BA-8517-E1812B12F13A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6" name="Onda 15">
              <a:extLst>
                <a:ext uri="{FF2B5EF4-FFF2-40B4-BE49-F238E27FC236}">
                  <a16:creationId xmlns:a16="http://schemas.microsoft.com/office/drawing/2014/main" id="{4F7AB4F3-BC0B-4AC9-9AB5-63098F44E30D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7" name="Onda 16">
              <a:extLst>
                <a:ext uri="{FF2B5EF4-FFF2-40B4-BE49-F238E27FC236}">
                  <a16:creationId xmlns:a16="http://schemas.microsoft.com/office/drawing/2014/main" id="{41A81BE5-4E57-4868-87C0-129BE2E50B45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8" name="Onda 17">
              <a:extLst>
                <a:ext uri="{FF2B5EF4-FFF2-40B4-BE49-F238E27FC236}">
                  <a16:creationId xmlns:a16="http://schemas.microsoft.com/office/drawing/2014/main" id="{BFB71982-19EC-465E-BAC1-EFEC62492AF2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19" name="Onda 18">
              <a:extLst>
                <a:ext uri="{FF2B5EF4-FFF2-40B4-BE49-F238E27FC236}">
                  <a16:creationId xmlns:a16="http://schemas.microsoft.com/office/drawing/2014/main" id="{0198DCB3-B9E4-4016-986F-AACA6AA873A0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0" name="Onda 19">
              <a:extLst>
                <a:ext uri="{FF2B5EF4-FFF2-40B4-BE49-F238E27FC236}">
                  <a16:creationId xmlns:a16="http://schemas.microsoft.com/office/drawing/2014/main" id="{66391907-92C2-4232-8849-9BE2F3DB4A0F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1" name="Onda 20">
              <a:extLst>
                <a:ext uri="{FF2B5EF4-FFF2-40B4-BE49-F238E27FC236}">
                  <a16:creationId xmlns:a16="http://schemas.microsoft.com/office/drawing/2014/main" id="{95CEEF4B-FC72-4771-ABBC-944624FFB25C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6BC851B6-534E-4B89-8AA2-06FEE14AC8F9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E0432745-4C5E-4184-B74F-09EF0433BDEA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AE99E074-8B4E-4E6F-9B4F-0CFF0E9692CA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00553AF7-7A4F-4958-9B23-BB6E7E40A2CB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9553C49B-FB46-4A3E-8854-CDF45BA28975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50084F2E-418A-4305-B2F4-AA355D0B3237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FC9AB446-8540-424D-88F9-FD8AF14BE42F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A12D9089-F278-49EA-BBF7-4BC4ED82FCDE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4B0517BF-2677-4C1D-8CCA-367A77B32CD7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FDF4CCB6-8DFC-489D-8DD6-933C65CD5D44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</p:spTree>
    <p:extLst>
      <p:ext uri="{BB962C8B-B14F-4D97-AF65-F5344CB8AC3E}">
        <p14:creationId xmlns:p14="http://schemas.microsoft.com/office/powerpoint/2010/main" val="30004345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1321D9-BEA7-4633-869A-FE319802E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84942" y="2802731"/>
            <a:ext cx="6670654" cy="1325563"/>
          </a:xfrm>
        </p:spPr>
        <p:txBody>
          <a:bodyPr/>
          <a:lstStyle/>
          <a:p>
            <a:pPr algn="ctr"/>
            <a:r>
              <a:rPr lang="es-MX" b="1" dirty="0"/>
              <a:t>Buenas prácticas para implementar CI/CD</a:t>
            </a:r>
          </a:p>
        </p:txBody>
      </p:sp>
      <p:grpSp>
        <p:nvGrpSpPr>
          <p:cNvPr id="21" name="Grupo 20">
            <a:extLst>
              <a:ext uri="{FF2B5EF4-FFF2-40B4-BE49-F238E27FC236}">
                <a16:creationId xmlns:a16="http://schemas.microsoft.com/office/drawing/2014/main" id="{4F05857C-38D5-4883-805B-7E13C2C6EDD1}"/>
              </a:ext>
            </a:extLst>
          </p:cNvPr>
          <p:cNvGrpSpPr/>
          <p:nvPr/>
        </p:nvGrpSpPr>
        <p:grpSpPr>
          <a:xfrm>
            <a:off x="-977029" y="-200416"/>
            <a:ext cx="4605263" cy="7377830"/>
            <a:chOff x="-143839" y="-70274"/>
            <a:chExt cx="4323217" cy="7008958"/>
          </a:xfrm>
        </p:grpSpPr>
        <p:sp>
          <p:nvSpPr>
            <p:cNvPr id="22" name="Onda 21">
              <a:extLst>
                <a:ext uri="{FF2B5EF4-FFF2-40B4-BE49-F238E27FC236}">
                  <a16:creationId xmlns:a16="http://schemas.microsoft.com/office/drawing/2014/main" id="{1E0ECB80-30BF-4470-A534-CDF00C90956F}"/>
                </a:ext>
              </a:extLst>
            </p:cNvPr>
            <p:cNvSpPr/>
            <p:nvPr/>
          </p:nvSpPr>
          <p:spPr>
            <a:xfrm rot="5400000">
              <a:off x="-3169121" y="3025282"/>
              <a:ext cx="6811766" cy="761201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3" name="Onda 22">
              <a:extLst>
                <a:ext uri="{FF2B5EF4-FFF2-40B4-BE49-F238E27FC236}">
                  <a16:creationId xmlns:a16="http://schemas.microsoft.com/office/drawing/2014/main" id="{F6A8620F-603A-4F91-AD3B-3115FE01C3C8}"/>
                </a:ext>
              </a:extLst>
            </p:cNvPr>
            <p:cNvSpPr/>
            <p:nvPr/>
          </p:nvSpPr>
          <p:spPr>
            <a:xfrm rot="5400000">
              <a:off x="-3007232" y="3107902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4" name="Onda 23">
              <a:extLst>
                <a:ext uri="{FF2B5EF4-FFF2-40B4-BE49-F238E27FC236}">
                  <a16:creationId xmlns:a16="http://schemas.microsoft.com/office/drawing/2014/main" id="{4EC9394E-AD45-4591-A5C2-EA2A0A115F44}"/>
                </a:ext>
              </a:extLst>
            </p:cNvPr>
            <p:cNvSpPr/>
            <p:nvPr/>
          </p:nvSpPr>
          <p:spPr>
            <a:xfrm rot="5400000">
              <a:off x="-2773552" y="3020306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5" name="Onda 24">
              <a:extLst>
                <a:ext uri="{FF2B5EF4-FFF2-40B4-BE49-F238E27FC236}">
                  <a16:creationId xmlns:a16="http://schemas.microsoft.com/office/drawing/2014/main" id="{A2646560-5C5D-4FBC-A760-10A61FEC3049}"/>
                </a:ext>
              </a:extLst>
            </p:cNvPr>
            <p:cNvSpPr/>
            <p:nvPr/>
          </p:nvSpPr>
          <p:spPr>
            <a:xfrm rot="5400000">
              <a:off x="-2475387" y="300496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6" name="Onda 25">
              <a:extLst>
                <a:ext uri="{FF2B5EF4-FFF2-40B4-BE49-F238E27FC236}">
                  <a16:creationId xmlns:a16="http://schemas.microsoft.com/office/drawing/2014/main" id="{4E4E1ED0-9DD7-4721-912B-0F6F1CCE792B}"/>
                </a:ext>
              </a:extLst>
            </p:cNvPr>
            <p:cNvSpPr/>
            <p:nvPr/>
          </p:nvSpPr>
          <p:spPr>
            <a:xfrm rot="5400000">
              <a:off x="-2269200" y="3085644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7" name="Onda 26">
              <a:extLst>
                <a:ext uri="{FF2B5EF4-FFF2-40B4-BE49-F238E27FC236}">
                  <a16:creationId xmlns:a16="http://schemas.microsoft.com/office/drawing/2014/main" id="{581238AC-D10D-4AA4-97A6-BF92D10704D9}"/>
                </a:ext>
              </a:extLst>
            </p:cNvPr>
            <p:cNvSpPr/>
            <p:nvPr/>
          </p:nvSpPr>
          <p:spPr>
            <a:xfrm rot="5400000">
              <a:off x="-2035520" y="3028870"/>
              <a:ext cx="6858000" cy="803564"/>
            </a:xfrm>
            <a:prstGeom prst="wave">
              <a:avLst/>
            </a:prstGeom>
            <a:solidFill>
              <a:srgbClr val="170C79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8" name="Onda 27">
              <a:extLst>
                <a:ext uri="{FF2B5EF4-FFF2-40B4-BE49-F238E27FC236}">
                  <a16:creationId xmlns:a16="http://schemas.microsoft.com/office/drawing/2014/main" id="{5E3E7DFB-996F-4F6F-BF88-A3502F2302F3}"/>
                </a:ext>
              </a:extLst>
            </p:cNvPr>
            <p:cNvSpPr/>
            <p:nvPr/>
          </p:nvSpPr>
          <p:spPr>
            <a:xfrm rot="5400000">
              <a:off x="-2152427" y="2977266"/>
              <a:ext cx="6811766" cy="761201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29" name="Onda 28">
              <a:extLst>
                <a:ext uri="{FF2B5EF4-FFF2-40B4-BE49-F238E27FC236}">
                  <a16:creationId xmlns:a16="http://schemas.microsoft.com/office/drawing/2014/main" id="{B8E9B1AB-BD4F-4262-97DE-70E5B4FFF55C}"/>
                </a:ext>
              </a:extLst>
            </p:cNvPr>
            <p:cNvSpPr/>
            <p:nvPr/>
          </p:nvSpPr>
          <p:spPr>
            <a:xfrm rot="5400000">
              <a:off x="-1990538" y="3059886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0" name="Onda 29">
              <a:extLst>
                <a:ext uri="{FF2B5EF4-FFF2-40B4-BE49-F238E27FC236}">
                  <a16:creationId xmlns:a16="http://schemas.microsoft.com/office/drawing/2014/main" id="{7A2E07ED-FEAE-4A24-8340-8A40F23CC7B6}"/>
                </a:ext>
              </a:extLst>
            </p:cNvPr>
            <p:cNvSpPr/>
            <p:nvPr/>
          </p:nvSpPr>
          <p:spPr>
            <a:xfrm rot="5400000">
              <a:off x="-1756858" y="2972290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1" name="Onda 30">
              <a:extLst>
                <a:ext uri="{FF2B5EF4-FFF2-40B4-BE49-F238E27FC236}">
                  <a16:creationId xmlns:a16="http://schemas.microsoft.com/office/drawing/2014/main" id="{73544EBF-7724-497A-B0B2-853B5C89BCCD}"/>
                </a:ext>
              </a:extLst>
            </p:cNvPr>
            <p:cNvSpPr/>
            <p:nvPr/>
          </p:nvSpPr>
          <p:spPr>
            <a:xfrm rot="5400000">
              <a:off x="-1458693" y="295694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2" name="Onda 31">
              <a:extLst>
                <a:ext uri="{FF2B5EF4-FFF2-40B4-BE49-F238E27FC236}">
                  <a16:creationId xmlns:a16="http://schemas.microsoft.com/office/drawing/2014/main" id="{E71E1634-6CBC-4F3F-B402-1E2DFCCE784F}"/>
                </a:ext>
              </a:extLst>
            </p:cNvPr>
            <p:cNvSpPr/>
            <p:nvPr/>
          </p:nvSpPr>
          <p:spPr>
            <a:xfrm rot="5400000">
              <a:off x="-1252506" y="3037628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3" name="Onda 32">
              <a:extLst>
                <a:ext uri="{FF2B5EF4-FFF2-40B4-BE49-F238E27FC236}">
                  <a16:creationId xmlns:a16="http://schemas.microsoft.com/office/drawing/2014/main" id="{17654CFD-D5E7-4DCF-A05A-5B72CEAEEB5A}"/>
                </a:ext>
              </a:extLst>
            </p:cNvPr>
            <p:cNvSpPr/>
            <p:nvPr/>
          </p:nvSpPr>
          <p:spPr>
            <a:xfrm rot="5400000">
              <a:off x="-1018826" y="2980854"/>
              <a:ext cx="6858000" cy="803564"/>
            </a:xfrm>
            <a:prstGeom prst="wave">
              <a:avLst/>
            </a:prstGeom>
            <a:solidFill>
              <a:srgbClr val="52B6C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4" name="Onda 33">
              <a:extLst>
                <a:ext uri="{FF2B5EF4-FFF2-40B4-BE49-F238E27FC236}">
                  <a16:creationId xmlns:a16="http://schemas.microsoft.com/office/drawing/2014/main" id="{F7AFBAD6-EE30-4CDC-BBFF-0DE683862EA9}"/>
                </a:ext>
              </a:extLst>
            </p:cNvPr>
            <p:cNvSpPr/>
            <p:nvPr/>
          </p:nvSpPr>
          <p:spPr>
            <a:xfrm rot="5400000">
              <a:off x="-785005" y="2979354"/>
              <a:ext cx="6811766" cy="761201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5" name="Onda 34">
              <a:extLst>
                <a:ext uri="{FF2B5EF4-FFF2-40B4-BE49-F238E27FC236}">
                  <a16:creationId xmlns:a16="http://schemas.microsoft.com/office/drawing/2014/main" id="{82ACB9A9-990D-425B-8300-B3D6434F0647}"/>
                </a:ext>
              </a:extLst>
            </p:cNvPr>
            <p:cNvSpPr/>
            <p:nvPr/>
          </p:nvSpPr>
          <p:spPr>
            <a:xfrm rot="5400000">
              <a:off x="-623116" y="3061974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6" name="Onda 35">
              <a:extLst>
                <a:ext uri="{FF2B5EF4-FFF2-40B4-BE49-F238E27FC236}">
                  <a16:creationId xmlns:a16="http://schemas.microsoft.com/office/drawing/2014/main" id="{C99D43EA-D25F-4114-87C3-2068E1DE19B4}"/>
                </a:ext>
              </a:extLst>
            </p:cNvPr>
            <p:cNvSpPr/>
            <p:nvPr/>
          </p:nvSpPr>
          <p:spPr>
            <a:xfrm rot="5400000">
              <a:off x="-389436" y="2974378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7" name="Onda 36">
              <a:extLst>
                <a:ext uri="{FF2B5EF4-FFF2-40B4-BE49-F238E27FC236}">
                  <a16:creationId xmlns:a16="http://schemas.microsoft.com/office/drawing/2014/main" id="{3DF6F759-8C57-44E9-A7B9-BB7A2B559CE4}"/>
                </a:ext>
              </a:extLst>
            </p:cNvPr>
            <p:cNvSpPr/>
            <p:nvPr/>
          </p:nvSpPr>
          <p:spPr>
            <a:xfrm rot="5400000">
              <a:off x="-91271" y="295903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8" name="Onda 37">
              <a:extLst>
                <a:ext uri="{FF2B5EF4-FFF2-40B4-BE49-F238E27FC236}">
                  <a16:creationId xmlns:a16="http://schemas.microsoft.com/office/drawing/2014/main" id="{1BB54473-1056-4A24-B32B-EBB8CC97A2E3}"/>
                </a:ext>
              </a:extLst>
            </p:cNvPr>
            <p:cNvSpPr/>
            <p:nvPr/>
          </p:nvSpPr>
          <p:spPr>
            <a:xfrm rot="5400000">
              <a:off x="114916" y="3039716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  <p:sp>
          <p:nvSpPr>
            <p:cNvPr id="39" name="Onda 38">
              <a:extLst>
                <a:ext uri="{FF2B5EF4-FFF2-40B4-BE49-F238E27FC236}">
                  <a16:creationId xmlns:a16="http://schemas.microsoft.com/office/drawing/2014/main" id="{665D7AC2-C32D-4ABB-ABE7-EE6E371FA9F8}"/>
                </a:ext>
              </a:extLst>
            </p:cNvPr>
            <p:cNvSpPr/>
            <p:nvPr/>
          </p:nvSpPr>
          <p:spPr>
            <a:xfrm rot="5400000">
              <a:off x="348596" y="2982942"/>
              <a:ext cx="6858000" cy="803564"/>
            </a:xfrm>
            <a:prstGeom prst="wave">
              <a:avLst/>
            </a:prstGeom>
            <a:solidFill>
              <a:srgbClr val="EFE3C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 dirty="0"/>
            </a:p>
          </p:txBody>
        </p:sp>
      </p:grpSp>
      <p:sp>
        <p:nvSpPr>
          <p:cNvPr id="48" name="Círculo: vacío 47">
            <a:extLst>
              <a:ext uri="{FF2B5EF4-FFF2-40B4-BE49-F238E27FC236}">
                <a16:creationId xmlns:a16="http://schemas.microsoft.com/office/drawing/2014/main" id="{5BA81B79-F91A-49C0-872A-2C9A976F8C8E}"/>
              </a:ext>
            </a:extLst>
          </p:cNvPr>
          <p:cNvSpPr/>
          <p:nvPr/>
        </p:nvSpPr>
        <p:spPr>
          <a:xfrm>
            <a:off x="12901803" y="-1"/>
            <a:ext cx="4734838" cy="6858001"/>
          </a:xfrm>
          <a:prstGeom prst="donut">
            <a:avLst>
              <a:gd name="adj" fmla="val 24547"/>
            </a:avLst>
          </a:prstGeom>
          <a:solidFill>
            <a:srgbClr val="8ACBD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49" name="Arco de bloque 48">
            <a:extLst>
              <a:ext uri="{FF2B5EF4-FFF2-40B4-BE49-F238E27FC236}">
                <a16:creationId xmlns:a16="http://schemas.microsoft.com/office/drawing/2014/main" id="{B64F214A-F96C-4F8B-B97F-CAF0C0D19AFC}"/>
              </a:ext>
            </a:extLst>
          </p:cNvPr>
          <p:cNvSpPr/>
          <p:nvPr/>
        </p:nvSpPr>
        <p:spPr>
          <a:xfrm rot="16200000">
            <a:off x="11808904" y="1067844"/>
            <a:ext cx="6858001" cy="4722311"/>
          </a:xfrm>
          <a:prstGeom prst="blockArc">
            <a:avLst>
              <a:gd name="adj1" fmla="val 1081345"/>
              <a:gd name="adj2" fmla="val 1924936"/>
              <a:gd name="adj3" fmla="val 24989"/>
            </a:avLst>
          </a:prstGeom>
          <a:solidFill>
            <a:srgbClr val="EFE3C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pic>
        <p:nvPicPr>
          <p:cNvPr id="50" name="Gráfico 49" descr="Carpeta abierta">
            <a:extLst>
              <a:ext uri="{FF2B5EF4-FFF2-40B4-BE49-F238E27FC236}">
                <a16:creationId xmlns:a16="http://schemas.microsoft.com/office/drawing/2014/main" id="{DE24F71F-3BF3-41E2-84A4-A9C899E27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7513459" y="566802"/>
            <a:ext cx="914400" cy="914400"/>
          </a:xfrm>
          <a:prstGeom prst="rect">
            <a:avLst/>
          </a:prstGeom>
        </p:spPr>
      </p:pic>
      <p:pic>
        <p:nvPicPr>
          <p:cNvPr id="51" name="Gráfico 50" descr="Flecha lineal: giro a la izquierda">
            <a:extLst>
              <a:ext uri="{FF2B5EF4-FFF2-40B4-BE49-F238E27FC236}">
                <a16:creationId xmlns:a16="http://schemas.microsoft.com/office/drawing/2014/main" id="{21B96538-4CB7-4445-80BB-15FAA79A69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16736533" y="1944354"/>
            <a:ext cx="914400" cy="914400"/>
          </a:xfrm>
          <a:prstGeom prst="rect">
            <a:avLst/>
          </a:prstGeom>
        </p:spPr>
      </p:pic>
      <p:pic>
        <p:nvPicPr>
          <p:cNvPr id="52" name="Gráfico 51" descr="Transferencia">
            <a:extLst>
              <a:ext uri="{FF2B5EF4-FFF2-40B4-BE49-F238E27FC236}">
                <a16:creationId xmlns:a16="http://schemas.microsoft.com/office/drawing/2014/main" id="{B47EA204-1EFB-40CE-87E4-C096401221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0800000">
            <a:off x="16698330" y="3146227"/>
            <a:ext cx="914400" cy="914400"/>
          </a:xfrm>
          <a:prstGeom prst="rect">
            <a:avLst/>
          </a:prstGeom>
        </p:spPr>
      </p:pic>
      <p:pic>
        <p:nvPicPr>
          <p:cNvPr id="53" name="Gráfico 52" descr="Cinta">
            <a:extLst>
              <a:ext uri="{FF2B5EF4-FFF2-40B4-BE49-F238E27FC236}">
                <a16:creationId xmlns:a16="http://schemas.microsoft.com/office/drawing/2014/main" id="{2C51A3ED-8618-4B8D-94D7-BE6056F46A3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0800000">
            <a:off x="17023694" y="4598935"/>
            <a:ext cx="914400" cy="914400"/>
          </a:xfrm>
          <a:prstGeom prst="rect">
            <a:avLst/>
          </a:prstGeom>
        </p:spPr>
      </p:pic>
      <p:pic>
        <p:nvPicPr>
          <p:cNvPr id="54" name="Gráfico 53" descr="Cuaderno de estrategias">
            <a:extLst>
              <a:ext uri="{FF2B5EF4-FFF2-40B4-BE49-F238E27FC236}">
                <a16:creationId xmlns:a16="http://schemas.microsoft.com/office/drawing/2014/main" id="{6C34ABE1-04FE-4290-AA04-D797204A879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0800000">
            <a:off x="17862626" y="572596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3685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írculo: vacío 14">
            <a:extLst>
              <a:ext uri="{FF2B5EF4-FFF2-40B4-BE49-F238E27FC236}">
                <a16:creationId xmlns:a16="http://schemas.microsoft.com/office/drawing/2014/main" id="{961D39B1-D6BD-476C-B55C-2A27D9CC031B}"/>
              </a:ext>
            </a:extLst>
          </p:cNvPr>
          <p:cNvSpPr/>
          <p:nvPr/>
        </p:nvSpPr>
        <p:spPr>
          <a:xfrm>
            <a:off x="9820407" y="-1"/>
            <a:ext cx="4734838" cy="6858001"/>
          </a:xfrm>
          <a:prstGeom prst="donut">
            <a:avLst>
              <a:gd name="adj" fmla="val 24547"/>
            </a:avLst>
          </a:prstGeom>
          <a:solidFill>
            <a:srgbClr val="8ACBD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E1321D9-BEA7-4633-869A-FE319802E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3540" y="335104"/>
            <a:ext cx="6670654" cy="1325563"/>
          </a:xfrm>
        </p:spPr>
        <p:txBody>
          <a:bodyPr/>
          <a:lstStyle/>
          <a:p>
            <a:pPr algn="ctr"/>
            <a:r>
              <a:rPr lang="es-MX" b="1" dirty="0"/>
              <a:t>Mantener un repositorio único</a:t>
            </a:r>
          </a:p>
        </p:txBody>
      </p:sp>
      <p:sp>
        <p:nvSpPr>
          <p:cNvPr id="40" name="Arco de bloque 39">
            <a:extLst>
              <a:ext uri="{FF2B5EF4-FFF2-40B4-BE49-F238E27FC236}">
                <a16:creationId xmlns:a16="http://schemas.microsoft.com/office/drawing/2014/main" id="{ED352F25-C28C-4BA3-BE33-A7012FC93D6A}"/>
              </a:ext>
            </a:extLst>
          </p:cNvPr>
          <p:cNvSpPr/>
          <p:nvPr/>
        </p:nvSpPr>
        <p:spPr>
          <a:xfrm rot="16200000">
            <a:off x="8727508" y="1067844"/>
            <a:ext cx="6858001" cy="4722311"/>
          </a:xfrm>
          <a:prstGeom prst="blockArc">
            <a:avLst>
              <a:gd name="adj1" fmla="val 19225311"/>
              <a:gd name="adj2" fmla="val 20911829"/>
              <a:gd name="adj3" fmla="val 25924"/>
            </a:avLst>
          </a:prstGeom>
          <a:solidFill>
            <a:srgbClr val="EFE3C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pic>
        <p:nvPicPr>
          <p:cNvPr id="4" name="Gráfico 3" descr="Carpeta abierta">
            <a:extLst>
              <a:ext uri="{FF2B5EF4-FFF2-40B4-BE49-F238E27FC236}">
                <a16:creationId xmlns:a16="http://schemas.microsoft.com/office/drawing/2014/main" id="{7250D8D4-2097-4B16-9FFB-34799B513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36893" y="566802"/>
            <a:ext cx="914400" cy="914400"/>
          </a:xfrm>
          <a:prstGeom prst="rect">
            <a:avLst/>
          </a:prstGeom>
        </p:spPr>
      </p:pic>
      <p:pic>
        <p:nvPicPr>
          <p:cNvPr id="6" name="Gráfico 5" descr="Flecha lineal: giro a la izquierda">
            <a:extLst>
              <a:ext uri="{FF2B5EF4-FFF2-40B4-BE49-F238E27FC236}">
                <a16:creationId xmlns:a16="http://schemas.microsoft.com/office/drawing/2014/main" id="{464F84C6-091F-4B69-91F8-4A1F5BDEE9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59967" y="1944354"/>
            <a:ext cx="914400" cy="914400"/>
          </a:xfrm>
          <a:prstGeom prst="rect">
            <a:avLst/>
          </a:prstGeom>
        </p:spPr>
      </p:pic>
      <p:pic>
        <p:nvPicPr>
          <p:cNvPr id="10" name="Gráfico 9" descr="Transferencia">
            <a:extLst>
              <a:ext uri="{FF2B5EF4-FFF2-40B4-BE49-F238E27FC236}">
                <a16:creationId xmlns:a16="http://schemas.microsoft.com/office/drawing/2014/main" id="{22724EE9-2490-4F09-AC2A-506BA7BAFE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21764" y="3146227"/>
            <a:ext cx="914400" cy="914400"/>
          </a:xfrm>
          <a:prstGeom prst="rect">
            <a:avLst/>
          </a:prstGeom>
        </p:spPr>
      </p:pic>
      <p:pic>
        <p:nvPicPr>
          <p:cNvPr id="12" name="Gráfico 11" descr="Cinta">
            <a:extLst>
              <a:ext uri="{FF2B5EF4-FFF2-40B4-BE49-F238E27FC236}">
                <a16:creationId xmlns:a16="http://schemas.microsoft.com/office/drawing/2014/main" id="{7BC7C6A9-FF30-46BF-A01F-6377F17CF6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47128" y="4598935"/>
            <a:ext cx="914400" cy="914400"/>
          </a:xfrm>
          <a:prstGeom prst="rect">
            <a:avLst/>
          </a:prstGeom>
        </p:spPr>
      </p:pic>
      <p:pic>
        <p:nvPicPr>
          <p:cNvPr id="14" name="Gráfico 13" descr="Cuaderno de estrategias">
            <a:extLst>
              <a:ext uri="{FF2B5EF4-FFF2-40B4-BE49-F238E27FC236}">
                <a16:creationId xmlns:a16="http://schemas.microsoft.com/office/drawing/2014/main" id="{A8620CFE-73D3-4D6A-8DFA-F680E31908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086060" y="5725964"/>
            <a:ext cx="914400" cy="914400"/>
          </a:xfrm>
          <a:prstGeom prst="rect">
            <a:avLst/>
          </a:prstGeom>
        </p:spPr>
      </p:pic>
      <p:sp>
        <p:nvSpPr>
          <p:cNvPr id="42" name="Marcador de contenido 3">
            <a:extLst>
              <a:ext uri="{FF2B5EF4-FFF2-40B4-BE49-F238E27FC236}">
                <a16:creationId xmlns:a16="http://schemas.microsoft.com/office/drawing/2014/main" id="{4A293FFC-F07A-4D55-B0E7-26084AA306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66378"/>
            <a:ext cx="8792727" cy="4323285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Un repositorio controla la versión “unida” y se crean copias de ese proyecto por cada programador o por cada función que se necesite realizar.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Cuando cada programador está seguro que sus cambios funcionan sin fallos los combina con el repositorio central.</a:t>
            </a:r>
          </a:p>
        </p:txBody>
      </p:sp>
    </p:spTree>
    <p:extLst>
      <p:ext uri="{BB962C8B-B14F-4D97-AF65-F5344CB8AC3E}">
        <p14:creationId xmlns:p14="http://schemas.microsoft.com/office/powerpoint/2010/main" val="11282416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írculo: vacío 14">
            <a:extLst>
              <a:ext uri="{FF2B5EF4-FFF2-40B4-BE49-F238E27FC236}">
                <a16:creationId xmlns:a16="http://schemas.microsoft.com/office/drawing/2014/main" id="{961D39B1-D6BD-476C-B55C-2A27D9CC031B}"/>
              </a:ext>
            </a:extLst>
          </p:cNvPr>
          <p:cNvSpPr/>
          <p:nvPr/>
        </p:nvSpPr>
        <p:spPr>
          <a:xfrm>
            <a:off x="9820407" y="-1"/>
            <a:ext cx="4734838" cy="6858001"/>
          </a:xfrm>
          <a:prstGeom prst="donut">
            <a:avLst>
              <a:gd name="adj" fmla="val 24547"/>
            </a:avLst>
          </a:prstGeom>
          <a:solidFill>
            <a:srgbClr val="8ACBD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E1321D9-BEA7-4633-869A-FE319802E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3540" y="335104"/>
            <a:ext cx="6670654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b="1" dirty="0"/>
              <a:t>Pruebas con desplazamiento a la izquierda</a:t>
            </a:r>
          </a:p>
        </p:txBody>
      </p:sp>
      <p:sp>
        <p:nvSpPr>
          <p:cNvPr id="40" name="Arco de bloque 39">
            <a:extLst>
              <a:ext uri="{FF2B5EF4-FFF2-40B4-BE49-F238E27FC236}">
                <a16:creationId xmlns:a16="http://schemas.microsoft.com/office/drawing/2014/main" id="{ED352F25-C28C-4BA3-BE33-A7012FC93D6A}"/>
              </a:ext>
            </a:extLst>
          </p:cNvPr>
          <p:cNvSpPr/>
          <p:nvPr/>
        </p:nvSpPr>
        <p:spPr>
          <a:xfrm rot="16200000">
            <a:off x="8727508" y="1067844"/>
            <a:ext cx="6858001" cy="4722311"/>
          </a:xfrm>
          <a:prstGeom prst="blockArc">
            <a:avLst>
              <a:gd name="adj1" fmla="val 17002043"/>
              <a:gd name="adj2" fmla="val 19270842"/>
              <a:gd name="adj3" fmla="val 25740"/>
            </a:avLst>
          </a:prstGeom>
          <a:solidFill>
            <a:srgbClr val="EFE3C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pic>
        <p:nvPicPr>
          <p:cNvPr id="4" name="Gráfico 3" descr="Carpeta abierta">
            <a:extLst>
              <a:ext uri="{FF2B5EF4-FFF2-40B4-BE49-F238E27FC236}">
                <a16:creationId xmlns:a16="http://schemas.microsoft.com/office/drawing/2014/main" id="{7250D8D4-2097-4B16-9FFB-34799B513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36893" y="566802"/>
            <a:ext cx="914400" cy="914400"/>
          </a:xfrm>
          <a:prstGeom prst="rect">
            <a:avLst/>
          </a:prstGeom>
        </p:spPr>
      </p:pic>
      <p:pic>
        <p:nvPicPr>
          <p:cNvPr id="6" name="Gráfico 5" descr="Flecha lineal: giro a la izquierda">
            <a:extLst>
              <a:ext uri="{FF2B5EF4-FFF2-40B4-BE49-F238E27FC236}">
                <a16:creationId xmlns:a16="http://schemas.microsoft.com/office/drawing/2014/main" id="{464F84C6-091F-4B69-91F8-4A1F5BDEE9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59967" y="1944354"/>
            <a:ext cx="914400" cy="914400"/>
          </a:xfrm>
          <a:prstGeom prst="rect">
            <a:avLst/>
          </a:prstGeom>
        </p:spPr>
      </p:pic>
      <p:pic>
        <p:nvPicPr>
          <p:cNvPr id="10" name="Gráfico 9" descr="Transferencia">
            <a:extLst>
              <a:ext uri="{FF2B5EF4-FFF2-40B4-BE49-F238E27FC236}">
                <a16:creationId xmlns:a16="http://schemas.microsoft.com/office/drawing/2014/main" id="{22724EE9-2490-4F09-AC2A-506BA7BAFE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21764" y="3146227"/>
            <a:ext cx="914400" cy="914400"/>
          </a:xfrm>
          <a:prstGeom prst="rect">
            <a:avLst/>
          </a:prstGeom>
        </p:spPr>
      </p:pic>
      <p:pic>
        <p:nvPicPr>
          <p:cNvPr id="12" name="Gráfico 11" descr="Cinta">
            <a:extLst>
              <a:ext uri="{FF2B5EF4-FFF2-40B4-BE49-F238E27FC236}">
                <a16:creationId xmlns:a16="http://schemas.microsoft.com/office/drawing/2014/main" id="{7BC7C6A9-FF30-46BF-A01F-6377F17CF6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47128" y="4598935"/>
            <a:ext cx="914400" cy="914400"/>
          </a:xfrm>
          <a:prstGeom prst="rect">
            <a:avLst/>
          </a:prstGeom>
        </p:spPr>
      </p:pic>
      <p:pic>
        <p:nvPicPr>
          <p:cNvPr id="14" name="Gráfico 13" descr="Cuaderno de estrategias">
            <a:extLst>
              <a:ext uri="{FF2B5EF4-FFF2-40B4-BE49-F238E27FC236}">
                <a16:creationId xmlns:a16="http://schemas.microsoft.com/office/drawing/2014/main" id="{A8620CFE-73D3-4D6A-8DFA-F680E31908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086060" y="5725964"/>
            <a:ext cx="914400" cy="914400"/>
          </a:xfrm>
          <a:prstGeom prst="rect">
            <a:avLst/>
          </a:prstGeom>
        </p:spPr>
      </p:pic>
      <p:sp>
        <p:nvSpPr>
          <p:cNvPr id="42" name="Marcador de contenido 3">
            <a:extLst>
              <a:ext uri="{FF2B5EF4-FFF2-40B4-BE49-F238E27FC236}">
                <a16:creationId xmlns:a16="http://schemas.microsoft.com/office/drawing/2014/main" id="{4A293FFC-F07A-4D55-B0E7-26084AA306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66378"/>
            <a:ext cx="8792727" cy="4323285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Crear pruebas que comiencen desde un caso de éxito o desde el final del proceso.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Probar partiendo desde el fin del proceso y diseñar pruebas que validen cada paso del proceso en retroceso hasta llegar al inicio del mismo.</a:t>
            </a:r>
          </a:p>
        </p:txBody>
      </p:sp>
    </p:spTree>
    <p:extLst>
      <p:ext uri="{BB962C8B-B14F-4D97-AF65-F5344CB8AC3E}">
        <p14:creationId xmlns:p14="http://schemas.microsoft.com/office/powerpoint/2010/main" val="358347506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írculo: vacío 14">
            <a:extLst>
              <a:ext uri="{FF2B5EF4-FFF2-40B4-BE49-F238E27FC236}">
                <a16:creationId xmlns:a16="http://schemas.microsoft.com/office/drawing/2014/main" id="{961D39B1-D6BD-476C-B55C-2A27D9CC031B}"/>
              </a:ext>
            </a:extLst>
          </p:cNvPr>
          <p:cNvSpPr/>
          <p:nvPr/>
        </p:nvSpPr>
        <p:spPr>
          <a:xfrm>
            <a:off x="9820407" y="-1"/>
            <a:ext cx="4734838" cy="6858001"/>
          </a:xfrm>
          <a:prstGeom prst="donut">
            <a:avLst>
              <a:gd name="adj" fmla="val 24547"/>
            </a:avLst>
          </a:prstGeom>
          <a:solidFill>
            <a:srgbClr val="8ACBD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E1321D9-BEA7-4633-869A-FE319802E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3540" y="335104"/>
            <a:ext cx="6670654" cy="1325563"/>
          </a:xfrm>
        </p:spPr>
        <p:txBody>
          <a:bodyPr>
            <a:normAutofit/>
          </a:bodyPr>
          <a:lstStyle/>
          <a:p>
            <a:pPr algn="ctr"/>
            <a:r>
              <a:rPr lang="es-MX" b="1" dirty="0"/>
              <a:t>Cambios pequeños</a:t>
            </a:r>
          </a:p>
        </p:txBody>
      </p:sp>
      <p:sp>
        <p:nvSpPr>
          <p:cNvPr id="40" name="Arco de bloque 39">
            <a:extLst>
              <a:ext uri="{FF2B5EF4-FFF2-40B4-BE49-F238E27FC236}">
                <a16:creationId xmlns:a16="http://schemas.microsoft.com/office/drawing/2014/main" id="{ED352F25-C28C-4BA3-BE33-A7012FC93D6A}"/>
              </a:ext>
            </a:extLst>
          </p:cNvPr>
          <p:cNvSpPr/>
          <p:nvPr/>
        </p:nvSpPr>
        <p:spPr>
          <a:xfrm rot="16200000">
            <a:off x="8727508" y="1067844"/>
            <a:ext cx="6858001" cy="4722311"/>
          </a:xfrm>
          <a:prstGeom prst="blockArc">
            <a:avLst>
              <a:gd name="adj1" fmla="val 14461509"/>
              <a:gd name="adj2" fmla="val 16938530"/>
              <a:gd name="adj3" fmla="val 25260"/>
            </a:avLst>
          </a:prstGeom>
          <a:solidFill>
            <a:srgbClr val="EFE3C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pic>
        <p:nvPicPr>
          <p:cNvPr id="4" name="Gráfico 3" descr="Carpeta abierta">
            <a:extLst>
              <a:ext uri="{FF2B5EF4-FFF2-40B4-BE49-F238E27FC236}">
                <a16:creationId xmlns:a16="http://schemas.microsoft.com/office/drawing/2014/main" id="{7250D8D4-2097-4B16-9FFB-34799B513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36893" y="566802"/>
            <a:ext cx="914400" cy="914400"/>
          </a:xfrm>
          <a:prstGeom prst="rect">
            <a:avLst/>
          </a:prstGeom>
        </p:spPr>
      </p:pic>
      <p:pic>
        <p:nvPicPr>
          <p:cNvPr id="6" name="Gráfico 5" descr="Flecha lineal: giro a la izquierda">
            <a:extLst>
              <a:ext uri="{FF2B5EF4-FFF2-40B4-BE49-F238E27FC236}">
                <a16:creationId xmlns:a16="http://schemas.microsoft.com/office/drawing/2014/main" id="{464F84C6-091F-4B69-91F8-4A1F5BDEE9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59967" y="1944354"/>
            <a:ext cx="914400" cy="914400"/>
          </a:xfrm>
          <a:prstGeom prst="rect">
            <a:avLst/>
          </a:prstGeom>
        </p:spPr>
      </p:pic>
      <p:pic>
        <p:nvPicPr>
          <p:cNvPr id="10" name="Gráfico 9" descr="Transferencia">
            <a:extLst>
              <a:ext uri="{FF2B5EF4-FFF2-40B4-BE49-F238E27FC236}">
                <a16:creationId xmlns:a16="http://schemas.microsoft.com/office/drawing/2014/main" id="{22724EE9-2490-4F09-AC2A-506BA7BAFE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21764" y="3146227"/>
            <a:ext cx="914400" cy="914400"/>
          </a:xfrm>
          <a:prstGeom prst="rect">
            <a:avLst/>
          </a:prstGeom>
        </p:spPr>
      </p:pic>
      <p:pic>
        <p:nvPicPr>
          <p:cNvPr id="12" name="Gráfico 11" descr="Cinta">
            <a:extLst>
              <a:ext uri="{FF2B5EF4-FFF2-40B4-BE49-F238E27FC236}">
                <a16:creationId xmlns:a16="http://schemas.microsoft.com/office/drawing/2014/main" id="{7BC7C6A9-FF30-46BF-A01F-6377F17CF6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47128" y="4598935"/>
            <a:ext cx="914400" cy="914400"/>
          </a:xfrm>
          <a:prstGeom prst="rect">
            <a:avLst/>
          </a:prstGeom>
        </p:spPr>
      </p:pic>
      <p:pic>
        <p:nvPicPr>
          <p:cNvPr id="14" name="Gráfico 13" descr="Cuaderno de estrategias">
            <a:extLst>
              <a:ext uri="{FF2B5EF4-FFF2-40B4-BE49-F238E27FC236}">
                <a16:creationId xmlns:a16="http://schemas.microsoft.com/office/drawing/2014/main" id="{A8620CFE-73D3-4D6A-8DFA-F680E31908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086060" y="5725964"/>
            <a:ext cx="914400" cy="914400"/>
          </a:xfrm>
          <a:prstGeom prst="rect">
            <a:avLst/>
          </a:prstGeom>
        </p:spPr>
      </p:pic>
      <p:sp>
        <p:nvSpPr>
          <p:cNvPr id="42" name="Marcador de contenido 3">
            <a:extLst>
              <a:ext uri="{FF2B5EF4-FFF2-40B4-BE49-F238E27FC236}">
                <a16:creationId xmlns:a16="http://schemas.microsoft.com/office/drawing/2014/main" id="{4A293FFC-F07A-4D55-B0E7-26084AA306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66378"/>
            <a:ext cx="8792727" cy="4323285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Plantear como objetivo crear cambios o funcionalidades pequeñas, es decir, tareas cortas y sencillas.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Separar un problema grande en tareas pequeñas entregables.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Es mas sencillo deshacer cambios con errores, solo si son pequeños los cambios.</a:t>
            </a:r>
          </a:p>
        </p:txBody>
      </p:sp>
    </p:spTree>
    <p:extLst>
      <p:ext uri="{BB962C8B-B14F-4D97-AF65-F5344CB8AC3E}">
        <p14:creationId xmlns:p14="http://schemas.microsoft.com/office/powerpoint/2010/main" val="9435162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írculo: vacío 14">
            <a:extLst>
              <a:ext uri="{FF2B5EF4-FFF2-40B4-BE49-F238E27FC236}">
                <a16:creationId xmlns:a16="http://schemas.microsoft.com/office/drawing/2014/main" id="{961D39B1-D6BD-476C-B55C-2A27D9CC031B}"/>
              </a:ext>
            </a:extLst>
          </p:cNvPr>
          <p:cNvSpPr/>
          <p:nvPr/>
        </p:nvSpPr>
        <p:spPr>
          <a:xfrm>
            <a:off x="9820407" y="-1"/>
            <a:ext cx="4734838" cy="6858001"/>
          </a:xfrm>
          <a:prstGeom prst="donut">
            <a:avLst>
              <a:gd name="adj" fmla="val 24547"/>
            </a:avLst>
          </a:prstGeom>
          <a:solidFill>
            <a:srgbClr val="8ACBD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E1321D9-BEA7-4633-869A-FE319802E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3540" y="335104"/>
            <a:ext cx="6670654" cy="1325563"/>
          </a:xfrm>
        </p:spPr>
        <p:txBody>
          <a:bodyPr>
            <a:normAutofit/>
          </a:bodyPr>
          <a:lstStyle/>
          <a:p>
            <a:pPr algn="ctr"/>
            <a:r>
              <a:rPr lang="es-MX" b="1" dirty="0"/>
              <a:t>Priorizar la transparencia</a:t>
            </a:r>
          </a:p>
        </p:txBody>
      </p:sp>
      <p:sp>
        <p:nvSpPr>
          <p:cNvPr id="40" name="Arco de bloque 39">
            <a:extLst>
              <a:ext uri="{FF2B5EF4-FFF2-40B4-BE49-F238E27FC236}">
                <a16:creationId xmlns:a16="http://schemas.microsoft.com/office/drawing/2014/main" id="{ED352F25-C28C-4BA3-BE33-A7012FC93D6A}"/>
              </a:ext>
            </a:extLst>
          </p:cNvPr>
          <p:cNvSpPr/>
          <p:nvPr/>
        </p:nvSpPr>
        <p:spPr>
          <a:xfrm rot="16200000">
            <a:off x="8727508" y="1067844"/>
            <a:ext cx="6858001" cy="4722311"/>
          </a:xfrm>
          <a:prstGeom prst="blockArc">
            <a:avLst>
              <a:gd name="adj1" fmla="val 12474171"/>
              <a:gd name="adj2" fmla="val 14625071"/>
              <a:gd name="adj3" fmla="val 26547"/>
            </a:avLst>
          </a:prstGeom>
          <a:solidFill>
            <a:srgbClr val="EFE3C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pic>
        <p:nvPicPr>
          <p:cNvPr id="4" name="Gráfico 3" descr="Carpeta abierta">
            <a:extLst>
              <a:ext uri="{FF2B5EF4-FFF2-40B4-BE49-F238E27FC236}">
                <a16:creationId xmlns:a16="http://schemas.microsoft.com/office/drawing/2014/main" id="{7250D8D4-2097-4B16-9FFB-34799B513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36893" y="566802"/>
            <a:ext cx="914400" cy="914400"/>
          </a:xfrm>
          <a:prstGeom prst="rect">
            <a:avLst/>
          </a:prstGeom>
        </p:spPr>
      </p:pic>
      <p:pic>
        <p:nvPicPr>
          <p:cNvPr id="6" name="Gráfico 5" descr="Flecha lineal: giro a la izquierda">
            <a:extLst>
              <a:ext uri="{FF2B5EF4-FFF2-40B4-BE49-F238E27FC236}">
                <a16:creationId xmlns:a16="http://schemas.microsoft.com/office/drawing/2014/main" id="{464F84C6-091F-4B69-91F8-4A1F5BDEE9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59967" y="1944354"/>
            <a:ext cx="914400" cy="914400"/>
          </a:xfrm>
          <a:prstGeom prst="rect">
            <a:avLst/>
          </a:prstGeom>
        </p:spPr>
      </p:pic>
      <p:pic>
        <p:nvPicPr>
          <p:cNvPr id="10" name="Gráfico 9" descr="Transferencia">
            <a:extLst>
              <a:ext uri="{FF2B5EF4-FFF2-40B4-BE49-F238E27FC236}">
                <a16:creationId xmlns:a16="http://schemas.microsoft.com/office/drawing/2014/main" id="{22724EE9-2490-4F09-AC2A-506BA7BAFE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21764" y="3146227"/>
            <a:ext cx="914400" cy="914400"/>
          </a:xfrm>
          <a:prstGeom prst="rect">
            <a:avLst/>
          </a:prstGeom>
        </p:spPr>
      </p:pic>
      <p:pic>
        <p:nvPicPr>
          <p:cNvPr id="12" name="Gráfico 11" descr="Cinta">
            <a:extLst>
              <a:ext uri="{FF2B5EF4-FFF2-40B4-BE49-F238E27FC236}">
                <a16:creationId xmlns:a16="http://schemas.microsoft.com/office/drawing/2014/main" id="{7BC7C6A9-FF30-46BF-A01F-6377F17CF6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47128" y="4598935"/>
            <a:ext cx="914400" cy="914400"/>
          </a:xfrm>
          <a:prstGeom prst="rect">
            <a:avLst/>
          </a:prstGeom>
        </p:spPr>
      </p:pic>
      <p:pic>
        <p:nvPicPr>
          <p:cNvPr id="14" name="Gráfico 13" descr="Cuaderno de estrategias">
            <a:extLst>
              <a:ext uri="{FF2B5EF4-FFF2-40B4-BE49-F238E27FC236}">
                <a16:creationId xmlns:a16="http://schemas.microsoft.com/office/drawing/2014/main" id="{A8620CFE-73D3-4D6A-8DFA-F680E31908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086060" y="5725964"/>
            <a:ext cx="914400" cy="914400"/>
          </a:xfrm>
          <a:prstGeom prst="rect">
            <a:avLst/>
          </a:prstGeom>
        </p:spPr>
      </p:pic>
      <p:sp>
        <p:nvSpPr>
          <p:cNvPr id="42" name="Marcador de contenido 3">
            <a:extLst>
              <a:ext uri="{FF2B5EF4-FFF2-40B4-BE49-F238E27FC236}">
                <a16:creationId xmlns:a16="http://schemas.microsoft.com/office/drawing/2014/main" id="{4A293FFC-F07A-4D55-B0E7-26084AA306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66378"/>
            <a:ext cx="8792727" cy="432328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s-MX" dirty="0"/>
              <a:t>Todos los programadores tienen acceso a al repositorio raíz donde se encuentra la ultima versión estable antes de la asignación de tareas.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Utilizando un sistema de control de versiones es posible saber cual programador realizó cambios y la fecha de estos.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Facilita la comunicación  y comentarios entre el equipo.</a:t>
            </a:r>
          </a:p>
        </p:txBody>
      </p:sp>
    </p:spTree>
    <p:extLst>
      <p:ext uri="{BB962C8B-B14F-4D97-AF65-F5344CB8AC3E}">
        <p14:creationId xmlns:p14="http://schemas.microsoft.com/office/powerpoint/2010/main" val="4614737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írculo: vacío 14">
            <a:extLst>
              <a:ext uri="{FF2B5EF4-FFF2-40B4-BE49-F238E27FC236}">
                <a16:creationId xmlns:a16="http://schemas.microsoft.com/office/drawing/2014/main" id="{961D39B1-D6BD-476C-B55C-2A27D9CC031B}"/>
              </a:ext>
            </a:extLst>
          </p:cNvPr>
          <p:cNvSpPr/>
          <p:nvPr/>
        </p:nvSpPr>
        <p:spPr>
          <a:xfrm>
            <a:off x="9820407" y="-1"/>
            <a:ext cx="4734838" cy="6858001"/>
          </a:xfrm>
          <a:prstGeom prst="donut">
            <a:avLst>
              <a:gd name="adj" fmla="val 24547"/>
            </a:avLst>
          </a:prstGeom>
          <a:solidFill>
            <a:srgbClr val="8ACBD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E1321D9-BEA7-4633-869A-FE319802E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3540" y="335104"/>
            <a:ext cx="6670654" cy="1325563"/>
          </a:xfrm>
        </p:spPr>
        <p:txBody>
          <a:bodyPr>
            <a:normAutofit/>
          </a:bodyPr>
          <a:lstStyle/>
          <a:p>
            <a:pPr algn="ctr"/>
            <a:r>
              <a:rPr lang="es-MX" b="1" dirty="0"/>
              <a:t>Pruebas en entorno igual a producción</a:t>
            </a:r>
          </a:p>
        </p:txBody>
      </p:sp>
      <p:sp>
        <p:nvSpPr>
          <p:cNvPr id="40" name="Arco de bloque 39">
            <a:extLst>
              <a:ext uri="{FF2B5EF4-FFF2-40B4-BE49-F238E27FC236}">
                <a16:creationId xmlns:a16="http://schemas.microsoft.com/office/drawing/2014/main" id="{ED352F25-C28C-4BA3-BE33-A7012FC93D6A}"/>
              </a:ext>
            </a:extLst>
          </p:cNvPr>
          <p:cNvSpPr/>
          <p:nvPr/>
        </p:nvSpPr>
        <p:spPr>
          <a:xfrm rot="16200000">
            <a:off x="8727508" y="1067844"/>
            <a:ext cx="6858001" cy="4722311"/>
          </a:xfrm>
          <a:prstGeom prst="blockArc">
            <a:avLst>
              <a:gd name="adj1" fmla="val 10927328"/>
              <a:gd name="adj2" fmla="val 12351576"/>
              <a:gd name="adj3" fmla="val 26885"/>
            </a:avLst>
          </a:prstGeom>
          <a:solidFill>
            <a:srgbClr val="EFE3C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pic>
        <p:nvPicPr>
          <p:cNvPr id="4" name="Gráfico 3" descr="Carpeta abierta">
            <a:extLst>
              <a:ext uri="{FF2B5EF4-FFF2-40B4-BE49-F238E27FC236}">
                <a16:creationId xmlns:a16="http://schemas.microsoft.com/office/drawing/2014/main" id="{7250D8D4-2097-4B16-9FFB-34799B5130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36893" y="566802"/>
            <a:ext cx="914400" cy="914400"/>
          </a:xfrm>
          <a:prstGeom prst="rect">
            <a:avLst/>
          </a:prstGeom>
        </p:spPr>
      </p:pic>
      <p:pic>
        <p:nvPicPr>
          <p:cNvPr id="6" name="Gráfico 5" descr="Flecha lineal: giro a la izquierda">
            <a:extLst>
              <a:ext uri="{FF2B5EF4-FFF2-40B4-BE49-F238E27FC236}">
                <a16:creationId xmlns:a16="http://schemas.microsoft.com/office/drawing/2014/main" id="{464F84C6-091F-4B69-91F8-4A1F5BDEE9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59967" y="1944354"/>
            <a:ext cx="914400" cy="914400"/>
          </a:xfrm>
          <a:prstGeom prst="rect">
            <a:avLst/>
          </a:prstGeom>
        </p:spPr>
      </p:pic>
      <p:pic>
        <p:nvPicPr>
          <p:cNvPr id="10" name="Gráfico 9" descr="Transferencia">
            <a:extLst>
              <a:ext uri="{FF2B5EF4-FFF2-40B4-BE49-F238E27FC236}">
                <a16:creationId xmlns:a16="http://schemas.microsoft.com/office/drawing/2014/main" id="{22724EE9-2490-4F09-AC2A-506BA7BAFE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21764" y="3146227"/>
            <a:ext cx="914400" cy="914400"/>
          </a:xfrm>
          <a:prstGeom prst="rect">
            <a:avLst/>
          </a:prstGeom>
        </p:spPr>
      </p:pic>
      <p:pic>
        <p:nvPicPr>
          <p:cNvPr id="12" name="Gráfico 11" descr="Cinta">
            <a:extLst>
              <a:ext uri="{FF2B5EF4-FFF2-40B4-BE49-F238E27FC236}">
                <a16:creationId xmlns:a16="http://schemas.microsoft.com/office/drawing/2014/main" id="{7BC7C6A9-FF30-46BF-A01F-6377F17CF6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47128" y="4598935"/>
            <a:ext cx="914400" cy="914400"/>
          </a:xfrm>
          <a:prstGeom prst="rect">
            <a:avLst/>
          </a:prstGeom>
        </p:spPr>
      </p:pic>
      <p:pic>
        <p:nvPicPr>
          <p:cNvPr id="14" name="Gráfico 13" descr="Cuaderno de estrategias">
            <a:extLst>
              <a:ext uri="{FF2B5EF4-FFF2-40B4-BE49-F238E27FC236}">
                <a16:creationId xmlns:a16="http://schemas.microsoft.com/office/drawing/2014/main" id="{A8620CFE-73D3-4D6A-8DFA-F680E31908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086060" y="5725964"/>
            <a:ext cx="914400" cy="914400"/>
          </a:xfrm>
          <a:prstGeom prst="rect">
            <a:avLst/>
          </a:prstGeom>
        </p:spPr>
      </p:pic>
      <p:sp>
        <p:nvSpPr>
          <p:cNvPr id="42" name="Marcador de contenido 3">
            <a:extLst>
              <a:ext uri="{FF2B5EF4-FFF2-40B4-BE49-F238E27FC236}">
                <a16:creationId xmlns:a16="http://schemas.microsoft.com/office/drawing/2014/main" id="{4A293FFC-F07A-4D55-B0E7-26084AA306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66378"/>
            <a:ext cx="8792727" cy="43232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dirty="0"/>
              <a:t>Ya que no es posible probar en producción, para no interrumpir la operación del sistema, es recomendable crear un entorno que permita imitar las condiciones de un escenario real.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7225807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Pipeline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81043"/>
            <a:ext cx="9282830" cy="4351338"/>
          </a:xfrm>
        </p:spPr>
        <p:txBody>
          <a:bodyPr/>
          <a:lstStyle/>
          <a:p>
            <a:pPr marL="0" indent="0">
              <a:buNone/>
            </a:pPr>
            <a:r>
              <a:rPr lang="es-MX" dirty="0"/>
              <a:t>Es una serie de pasos o instrucciones que optimizan el proceso de CI/CD.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Es la base de la integración continua y es un proceso automatizado ya que son acciones que pueden realizarse de forma manual uno por uno, sin embargo no es recomendable.</a:t>
            </a:r>
          </a:p>
        </p:txBody>
      </p:sp>
      <p:pic>
        <p:nvPicPr>
          <p:cNvPr id="19" name="Gráfico 18" descr="Clarinete">
            <a:extLst>
              <a:ext uri="{FF2B5EF4-FFF2-40B4-BE49-F238E27FC236}">
                <a16:creationId xmlns:a16="http://schemas.microsoft.com/office/drawing/2014/main" id="{EA77B757-996D-44DF-962E-B3D0D7C283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8105671">
            <a:off x="8417379" y="-94324"/>
            <a:ext cx="6848399" cy="684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6416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/>
              <a:t>En todos los equipos es común que ocurran los famosos:</a:t>
            </a:r>
          </a:p>
          <a:p>
            <a:r>
              <a:rPr lang="es-MX" dirty="0"/>
              <a:t>En mi computadora si funcionaba</a:t>
            </a:r>
          </a:p>
          <a:p>
            <a:r>
              <a:rPr lang="es-MX" dirty="0"/>
              <a:t>¿Quién rompió el proyecto?</a:t>
            </a:r>
          </a:p>
          <a:p>
            <a:r>
              <a:rPr lang="es-MX" dirty="0"/>
              <a:t>No supe que le movieron</a:t>
            </a:r>
          </a:p>
          <a:p>
            <a:r>
              <a:rPr lang="es-MX" dirty="0"/>
              <a:t>Ayer sí funcionaba</a:t>
            </a:r>
          </a:p>
        </p:txBody>
      </p:sp>
    </p:spTree>
    <p:extLst>
      <p:ext uri="{BB962C8B-B14F-4D97-AF65-F5344CB8AC3E}">
        <p14:creationId xmlns:p14="http://schemas.microsoft.com/office/powerpoint/2010/main" val="3359744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7B0373D1-D507-4CD2-8EAF-3E0F1F23C538}"/>
              </a:ext>
            </a:extLst>
          </p:cNvPr>
          <p:cNvSpPr txBox="1">
            <a:spLocks/>
          </p:cNvSpPr>
          <p:nvPr/>
        </p:nvSpPr>
        <p:spPr>
          <a:xfrm>
            <a:off x="6664891" y="1453748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MX" dirty="0"/>
              <a:t>Al juntar el código: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MX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s-MX" dirty="0"/>
              <a:t>Deja de compilar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MX" dirty="0"/>
              <a:t>Algo falla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MX" dirty="0"/>
              <a:t>Nadie lo probó todo junto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s-MX" dirty="0"/>
              <a:t>El ambiente de producción no inicia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767274A5-EACA-4E54-B8BC-0ED707818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Escenarios reales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/>
              <a:t>Un equipo de desarrollo está trabajando de la forma:</a:t>
            </a:r>
          </a:p>
          <a:p>
            <a:pPr marL="0" indent="0">
              <a:buNone/>
            </a:pPr>
            <a:r>
              <a:rPr lang="es-MX" dirty="0"/>
              <a:t>Encargado de programar el </a:t>
            </a:r>
            <a:r>
              <a:rPr lang="es-MX" dirty="0" err="1"/>
              <a:t>login</a:t>
            </a:r>
            <a:endParaRPr lang="es-MX" dirty="0"/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Encargado de programar las compras y carrito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Encargado de la base de datos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862515-307B-4455-ADAA-E244BB89863D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170C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1F52713-06F2-42BA-8AAD-2D89801D431E}"/>
              </a:ext>
            </a:extLst>
          </p:cNvPr>
          <p:cNvSpPr txBox="1"/>
          <p:nvPr/>
        </p:nvSpPr>
        <p:spPr>
          <a:xfrm>
            <a:off x="6425851" y="1490597"/>
            <a:ext cx="5556586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dirty="0">
                <a:solidFill>
                  <a:schemeClr val="bg1"/>
                </a:solidFill>
                <a:latin typeface="Tw Cen MT Condensed" panose="020B0606020104020203" pitchFamily="34" charset="0"/>
              </a:rPr>
              <a:t>Todos hacen cambios</a:t>
            </a:r>
          </a:p>
          <a:p>
            <a:endParaRPr lang="es-MX" sz="3200" dirty="0">
              <a:solidFill>
                <a:schemeClr val="bg1"/>
              </a:solidFill>
              <a:latin typeface="Tw Cen MT Condensed" panose="020B0606020104020203" pitchFamily="34" charset="0"/>
            </a:endParaRPr>
          </a:p>
          <a:p>
            <a:r>
              <a:rPr lang="es-MX" sz="3200" dirty="0">
                <a:solidFill>
                  <a:schemeClr val="bg1"/>
                </a:solidFill>
                <a:latin typeface="Tw Cen MT Condensed" panose="020B0606020104020203" pitchFamily="34" charset="0"/>
              </a:rPr>
              <a:t>Todos guardan los cambios en el repositorio</a:t>
            </a:r>
          </a:p>
          <a:p>
            <a:endParaRPr lang="es-MX" sz="3200" dirty="0">
              <a:solidFill>
                <a:schemeClr val="bg1"/>
              </a:solidFill>
              <a:latin typeface="Tw Cen MT Condensed" panose="020B0606020104020203" pitchFamily="34" charset="0"/>
            </a:endParaRPr>
          </a:p>
          <a:p>
            <a:endParaRPr lang="es-MX" sz="3200" dirty="0">
              <a:solidFill>
                <a:schemeClr val="bg1"/>
              </a:solidFill>
              <a:latin typeface="Tw Cen MT Condensed" panose="020B0606020104020203" pitchFamily="34" charset="0"/>
            </a:endParaRPr>
          </a:p>
          <a:p>
            <a:endParaRPr lang="es-MX" sz="3200" dirty="0">
              <a:solidFill>
                <a:schemeClr val="bg1"/>
              </a:solidFill>
              <a:latin typeface="Tw Cen MT Condensed" panose="020B0606020104020203" pitchFamily="34" charset="0"/>
            </a:endParaRPr>
          </a:p>
          <a:p>
            <a:r>
              <a:rPr lang="es-MX" sz="3200" dirty="0">
                <a:solidFill>
                  <a:schemeClr val="bg1"/>
                </a:solidFill>
                <a:latin typeface="Tw Cen MT Condensed" panose="020B0606020104020203" pitchFamily="34" charset="0"/>
              </a:rPr>
              <a:t>Ya nadie sabe lo que pasará</a:t>
            </a:r>
          </a:p>
        </p:txBody>
      </p:sp>
    </p:spTree>
    <p:extLst>
      <p:ext uri="{BB962C8B-B14F-4D97-AF65-F5344CB8AC3E}">
        <p14:creationId xmlns:p14="http://schemas.microsoft.com/office/powerpoint/2010/main" val="13087843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7B0373D1-D507-4CD2-8EAF-3E0F1F23C538}"/>
              </a:ext>
            </a:extLst>
          </p:cNvPr>
          <p:cNvSpPr txBox="1">
            <a:spLocks/>
          </p:cNvSpPr>
          <p:nvPr/>
        </p:nvSpPr>
        <p:spPr>
          <a:xfrm>
            <a:off x="6664891" y="1453748"/>
            <a:ext cx="5181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Tw Cen MT" panose="020B06020201040206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s-MX" dirty="0"/>
              <a:t>Al juntar el código: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s-MX" dirty="0"/>
          </a:p>
          <a:p>
            <a:r>
              <a:rPr lang="es-MX" dirty="0"/>
              <a:t>Deja de compilar</a:t>
            </a:r>
          </a:p>
          <a:p>
            <a:r>
              <a:rPr lang="es-MX" dirty="0"/>
              <a:t>Algo falla</a:t>
            </a:r>
          </a:p>
          <a:p>
            <a:r>
              <a:rPr lang="es-MX" dirty="0"/>
              <a:t>Nadie lo probó todo junto</a:t>
            </a:r>
          </a:p>
          <a:p>
            <a:r>
              <a:rPr lang="es-MX" dirty="0"/>
              <a:t>El ambiente de producción no inicia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767274A5-EACA-4E54-B8BC-0ED707818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Escenarios reales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/>
              <a:t>Un equipo de desarrollo está trabajando de la forma:</a:t>
            </a:r>
          </a:p>
          <a:p>
            <a:pPr marL="0" indent="0">
              <a:buNone/>
            </a:pPr>
            <a:r>
              <a:rPr lang="es-MX" dirty="0"/>
              <a:t>Encargado de programar el </a:t>
            </a:r>
            <a:r>
              <a:rPr lang="es-MX" dirty="0" err="1"/>
              <a:t>login</a:t>
            </a:r>
            <a:endParaRPr lang="es-MX" dirty="0"/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Encargado de programar las compras y carrito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Encargado de la base de datos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6862515-307B-4455-ADAA-E244BB89863D}"/>
              </a:ext>
            </a:extLst>
          </p:cNvPr>
          <p:cNvSpPr/>
          <p:nvPr/>
        </p:nvSpPr>
        <p:spPr>
          <a:xfrm>
            <a:off x="-16688" y="0"/>
            <a:ext cx="6096000" cy="6858000"/>
          </a:xfrm>
          <a:prstGeom prst="rect">
            <a:avLst/>
          </a:prstGeom>
          <a:solidFill>
            <a:srgbClr val="B222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1F52713-06F2-42BA-8AAD-2D89801D431E}"/>
              </a:ext>
            </a:extLst>
          </p:cNvPr>
          <p:cNvSpPr txBox="1"/>
          <p:nvPr/>
        </p:nvSpPr>
        <p:spPr>
          <a:xfrm>
            <a:off x="939465" y="2921168"/>
            <a:ext cx="39726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6000" dirty="0">
                <a:solidFill>
                  <a:schemeClr val="bg1"/>
                </a:solidFill>
                <a:latin typeface="Tw Cen MT Condensed" panose="020B0606020104020203" pitchFamily="34" charset="0"/>
              </a:rPr>
              <a:t>Empieza el CAOS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FCAA0EF1-5F3B-403D-805F-22EE2032C3F6}"/>
              </a:ext>
            </a:extLst>
          </p:cNvPr>
          <p:cNvSpPr/>
          <p:nvPr/>
        </p:nvSpPr>
        <p:spPr>
          <a:xfrm>
            <a:off x="0" y="7292220"/>
            <a:ext cx="12192000" cy="3426912"/>
          </a:xfrm>
          <a:prstGeom prst="rect">
            <a:avLst/>
          </a:prstGeom>
          <a:solidFill>
            <a:srgbClr val="2D6A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MX" dirty="0"/>
          </a:p>
        </p:txBody>
      </p:sp>
      <p:sp>
        <p:nvSpPr>
          <p:cNvPr id="10" name="Título 3">
            <a:extLst>
              <a:ext uri="{FF2B5EF4-FFF2-40B4-BE49-F238E27FC236}">
                <a16:creationId xmlns:a16="http://schemas.microsoft.com/office/drawing/2014/main" id="{AB98DC9F-43FB-4D32-9B3C-E5D523B4ABAA}"/>
              </a:ext>
            </a:extLst>
          </p:cNvPr>
          <p:cNvSpPr txBox="1">
            <a:spLocks/>
          </p:cNvSpPr>
          <p:nvPr/>
        </p:nvSpPr>
        <p:spPr>
          <a:xfrm>
            <a:off x="1078283" y="115476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Tw Cen MT Condensed" panose="020B060602010402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s-MX"/>
              <a:t>Un sistema que revisa automáticamente el código cada vez que cambia.</a:t>
            </a:r>
            <a:endParaRPr lang="es-MX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9AAAC2C4-5D44-4BE0-8C64-0426C73AFBE9}"/>
              </a:ext>
            </a:extLst>
          </p:cNvPr>
          <p:cNvSpPr txBox="1"/>
          <p:nvPr/>
        </p:nvSpPr>
        <p:spPr>
          <a:xfrm>
            <a:off x="4738096" y="8284395"/>
            <a:ext cx="27158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6000" dirty="0">
                <a:solidFill>
                  <a:schemeClr val="bg1"/>
                </a:solidFill>
                <a:latin typeface="Tw Cen MT Condensed" panose="020B0606020104020203" pitchFamily="34" charset="0"/>
              </a:rPr>
              <a:t>La solución</a:t>
            </a:r>
          </a:p>
        </p:txBody>
      </p:sp>
    </p:spTree>
    <p:extLst>
      <p:ext uri="{BB962C8B-B14F-4D97-AF65-F5344CB8AC3E}">
        <p14:creationId xmlns:p14="http://schemas.microsoft.com/office/powerpoint/2010/main" val="22259308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16862515-307B-4455-ADAA-E244BB89863D}"/>
              </a:ext>
            </a:extLst>
          </p:cNvPr>
          <p:cNvSpPr/>
          <p:nvPr/>
        </p:nvSpPr>
        <p:spPr>
          <a:xfrm>
            <a:off x="-6680520" y="0"/>
            <a:ext cx="6096000" cy="6858000"/>
          </a:xfrm>
          <a:prstGeom prst="rect">
            <a:avLst/>
          </a:prstGeom>
          <a:solidFill>
            <a:srgbClr val="B222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1F52713-06F2-42BA-8AAD-2D89801D431E}"/>
              </a:ext>
            </a:extLst>
          </p:cNvPr>
          <p:cNvSpPr txBox="1"/>
          <p:nvPr/>
        </p:nvSpPr>
        <p:spPr>
          <a:xfrm>
            <a:off x="-5724367" y="2921168"/>
            <a:ext cx="39726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6000" dirty="0">
                <a:solidFill>
                  <a:schemeClr val="bg1"/>
                </a:solidFill>
                <a:latin typeface="Tw Cen MT Condensed" panose="020B0606020104020203" pitchFamily="34" charset="0"/>
              </a:rPr>
              <a:t>Empieza el CAOS</a:t>
            </a: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FCAA0EF1-5F3B-403D-805F-22EE2032C3F6}"/>
              </a:ext>
            </a:extLst>
          </p:cNvPr>
          <p:cNvSpPr/>
          <p:nvPr/>
        </p:nvSpPr>
        <p:spPr>
          <a:xfrm>
            <a:off x="0" y="-10438"/>
            <a:ext cx="12192000" cy="3426912"/>
          </a:xfrm>
          <a:prstGeom prst="rect">
            <a:avLst/>
          </a:prstGeom>
          <a:solidFill>
            <a:srgbClr val="2D6A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dirty="0"/>
          </a:p>
        </p:txBody>
      </p:sp>
      <p:sp>
        <p:nvSpPr>
          <p:cNvPr id="10" name="Título 3">
            <a:extLst>
              <a:ext uri="{FF2B5EF4-FFF2-40B4-BE49-F238E27FC236}">
                <a16:creationId xmlns:a16="http://schemas.microsoft.com/office/drawing/2014/main" id="{AB98DC9F-43FB-4D32-9B3C-E5D523B4ABAA}"/>
              </a:ext>
            </a:extLst>
          </p:cNvPr>
          <p:cNvSpPr txBox="1">
            <a:spLocks/>
          </p:cNvSpPr>
          <p:nvPr/>
        </p:nvSpPr>
        <p:spPr>
          <a:xfrm>
            <a:off x="1078283" y="424496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Tw Cen MT Condensed" panose="020B0606020104020203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s-MX"/>
              <a:t>Un sistema que revisa automáticamente el código cada vez que cambia.</a:t>
            </a:r>
            <a:endParaRPr lang="es-MX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5B239D0-046C-4D90-8A1B-85F9FBFCAA95}"/>
              </a:ext>
            </a:extLst>
          </p:cNvPr>
          <p:cNvSpPr txBox="1"/>
          <p:nvPr/>
        </p:nvSpPr>
        <p:spPr>
          <a:xfrm>
            <a:off x="4738096" y="1432658"/>
            <a:ext cx="271580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6000" dirty="0">
                <a:solidFill>
                  <a:schemeClr val="bg1"/>
                </a:solidFill>
                <a:latin typeface="Tw Cen MT Condensed" panose="020B0606020104020203" pitchFamily="34" charset="0"/>
              </a:rPr>
              <a:t>La solución</a:t>
            </a:r>
          </a:p>
        </p:txBody>
      </p:sp>
      <p:grpSp>
        <p:nvGrpSpPr>
          <p:cNvPr id="17" name="Grupo 16">
            <a:extLst>
              <a:ext uri="{FF2B5EF4-FFF2-40B4-BE49-F238E27FC236}">
                <a16:creationId xmlns:a16="http://schemas.microsoft.com/office/drawing/2014/main" id="{CEDBEB5A-7558-49C8-B603-21B5F9B37B17}"/>
              </a:ext>
            </a:extLst>
          </p:cNvPr>
          <p:cNvGrpSpPr/>
          <p:nvPr/>
        </p:nvGrpSpPr>
        <p:grpSpPr>
          <a:xfrm>
            <a:off x="12275480" y="6055288"/>
            <a:ext cx="12192000" cy="832209"/>
            <a:chOff x="0" y="6055288"/>
            <a:chExt cx="12192000" cy="832209"/>
          </a:xfrm>
        </p:grpSpPr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4C5B18D4-F2B6-4E1B-8AEC-6B03FEAC539E}"/>
                </a:ext>
              </a:extLst>
            </p:cNvPr>
            <p:cNvSpPr/>
            <p:nvPr/>
          </p:nvSpPr>
          <p:spPr>
            <a:xfrm>
              <a:off x="0" y="6105832"/>
              <a:ext cx="12192000" cy="781665"/>
            </a:xfrm>
            <a:prstGeom prst="rect">
              <a:avLst/>
            </a:prstGeom>
            <a:solidFill>
              <a:srgbClr val="170C7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pic>
          <p:nvPicPr>
            <p:cNvPr id="15" name="Gráfico 14" descr="Cerrar">
              <a:extLst>
                <a:ext uri="{FF2B5EF4-FFF2-40B4-BE49-F238E27FC236}">
                  <a16:creationId xmlns:a16="http://schemas.microsoft.com/office/drawing/2014/main" id="{AA0D9F2C-37CD-4400-A2B2-7927A2C47C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802709" y="6055288"/>
              <a:ext cx="802712" cy="802712"/>
            </a:xfrm>
            <a:prstGeom prst="rect">
              <a:avLst/>
            </a:prstGeom>
          </p:spPr>
        </p:pic>
        <p:pic>
          <p:nvPicPr>
            <p:cNvPr id="16" name="Gráfico 15" descr="Marca de verificación">
              <a:extLst>
                <a:ext uri="{FF2B5EF4-FFF2-40B4-BE49-F238E27FC236}">
                  <a16:creationId xmlns:a16="http://schemas.microsoft.com/office/drawing/2014/main" id="{DCDAB0E9-FA97-44D3-B629-47A5D93529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283875" y="6115832"/>
              <a:ext cx="742168" cy="7421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77431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362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MX" sz="8000" dirty="0"/>
              <a:t>Antes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513D857-4A70-47E2-A9DB-BE6EEF71B453}"/>
              </a:ext>
            </a:extLst>
          </p:cNvPr>
          <p:cNvSpPr/>
          <p:nvPr/>
        </p:nvSpPr>
        <p:spPr>
          <a:xfrm>
            <a:off x="0" y="6105832"/>
            <a:ext cx="12192000" cy="781665"/>
          </a:xfrm>
          <a:prstGeom prst="rect">
            <a:avLst/>
          </a:prstGeom>
          <a:solidFill>
            <a:srgbClr val="170C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04155159-5F50-45B7-AC59-4E65CD31A51D}"/>
              </a:ext>
            </a:extLst>
          </p:cNvPr>
          <p:cNvSpPr/>
          <p:nvPr/>
        </p:nvSpPr>
        <p:spPr>
          <a:xfrm>
            <a:off x="1612024" y="5444835"/>
            <a:ext cx="1125927" cy="980988"/>
          </a:xfrm>
          <a:prstGeom prst="ellipse">
            <a:avLst/>
          </a:prstGeom>
          <a:solidFill>
            <a:srgbClr val="170C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MX" dirty="0"/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0E181D4D-BB63-4466-963D-02C4C68AF38C}"/>
              </a:ext>
            </a:extLst>
          </p:cNvPr>
          <p:cNvSpPr/>
          <p:nvPr/>
        </p:nvSpPr>
        <p:spPr>
          <a:xfrm>
            <a:off x="1699243" y="5518673"/>
            <a:ext cx="943559" cy="836829"/>
          </a:xfrm>
          <a:prstGeom prst="ellipse">
            <a:avLst/>
          </a:prstGeom>
          <a:solidFill>
            <a:srgbClr val="B2222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s-MX" dirty="0"/>
          </a:p>
        </p:txBody>
      </p:sp>
      <p:sp>
        <p:nvSpPr>
          <p:cNvPr id="7" name="Triángulo rectángulo 6">
            <a:extLst>
              <a:ext uri="{FF2B5EF4-FFF2-40B4-BE49-F238E27FC236}">
                <a16:creationId xmlns:a16="http://schemas.microsoft.com/office/drawing/2014/main" id="{34598D22-18B7-43B3-8363-CB5C541F3834}"/>
              </a:ext>
            </a:extLst>
          </p:cNvPr>
          <p:cNvSpPr/>
          <p:nvPr/>
        </p:nvSpPr>
        <p:spPr>
          <a:xfrm>
            <a:off x="2678483" y="5704147"/>
            <a:ext cx="609325" cy="422289"/>
          </a:xfrm>
          <a:custGeom>
            <a:avLst/>
            <a:gdLst>
              <a:gd name="connsiteX0" fmla="*/ 0 w 1248697"/>
              <a:gd name="connsiteY0" fmla="*/ 776748 h 776748"/>
              <a:gd name="connsiteX1" fmla="*/ 0 w 1248697"/>
              <a:gd name="connsiteY1" fmla="*/ 0 h 776748"/>
              <a:gd name="connsiteX2" fmla="*/ 1248697 w 1248697"/>
              <a:gd name="connsiteY2" fmla="*/ 776748 h 776748"/>
              <a:gd name="connsiteX3" fmla="*/ 0 w 1248697"/>
              <a:gd name="connsiteY3" fmla="*/ 776748 h 776748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8697" h="1061884">
                <a:moveTo>
                  <a:pt x="0" y="1061884"/>
                </a:moveTo>
                <a:lnTo>
                  <a:pt x="0" y="0"/>
                </a:lnTo>
                <a:cubicBezTo>
                  <a:pt x="213222" y="826136"/>
                  <a:pt x="418111" y="849387"/>
                  <a:pt x="1248697" y="1061884"/>
                </a:cubicBezTo>
                <a:lnTo>
                  <a:pt x="0" y="1061884"/>
                </a:lnTo>
                <a:close/>
              </a:path>
            </a:pathLst>
          </a:custGeom>
          <a:solidFill>
            <a:srgbClr val="170C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Triángulo rectángulo 6">
            <a:extLst>
              <a:ext uri="{FF2B5EF4-FFF2-40B4-BE49-F238E27FC236}">
                <a16:creationId xmlns:a16="http://schemas.microsoft.com/office/drawing/2014/main" id="{3F03A558-BB3C-4F88-8717-602FAFF8FC3C}"/>
              </a:ext>
            </a:extLst>
          </p:cNvPr>
          <p:cNvSpPr/>
          <p:nvPr/>
        </p:nvSpPr>
        <p:spPr>
          <a:xfrm flipH="1">
            <a:off x="1132315" y="5700631"/>
            <a:ext cx="541159" cy="422289"/>
          </a:xfrm>
          <a:custGeom>
            <a:avLst/>
            <a:gdLst>
              <a:gd name="connsiteX0" fmla="*/ 0 w 1248697"/>
              <a:gd name="connsiteY0" fmla="*/ 776748 h 776748"/>
              <a:gd name="connsiteX1" fmla="*/ 0 w 1248697"/>
              <a:gd name="connsiteY1" fmla="*/ 0 h 776748"/>
              <a:gd name="connsiteX2" fmla="*/ 1248697 w 1248697"/>
              <a:gd name="connsiteY2" fmla="*/ 776748 h 776748"/>
              <a:gd name="connsiteX3" fmla="*/ 0 w 1248697"/>
              <a:gd name="connsiteY3" fmla="*/ 776748 h 776748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  <a:gd name="connsiteX0" fmla="*/ 0 w 1248697"/>
              <a:gd name="connsiteY0" fmla="*/ 1061884 h 1061884"/>
              <a:gd name="connsiteX1" fmla="*/ 0 w 1248697"/>
              <a:gd name="connsiteY1" fmla="*/ 0 h 1061884"/>
              <a:gd name="connsiteX2" fmla="*/ 1248697 w 1248697"/>
              <a:gd name="connsiteY2" fmla="*/ 1061884 h 1061884"/>
              <a:gd name="connsiteX3" fmla="*/ 0 w 1248697"/>
              <a:gd name="connsiteY3" fmla="*/ 1061884 h 106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8697" h="1061884">
                <a:moveTo>
                  <a:pt x="0" y="1061884"/>
                </a:moveTo>
                <a:lnTo>
                  <a:pt x="0" y="0"/>
                </a:lnTo>
                <a:cubicBezTo>
                  <a:pt x="213222" y="826136"/>
                  <a:pt x="418111" y="849387"/>
                  <a:pt x="1248697" y="1061884"/>
                </a:cubicBezTo>
                <a:lnTo>
                  <a:pt x="0" y="1061884"/>
                </a:lnTo>
                <a:close/>
              </a:path>
            </a:pathLst>
          </a:custGeom>
          <a:solidFill>
            <a:srgbClr val="170C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D01E2A1B-1F9D-4549-B903-3173645F0A2B}"/>
              </a:ext>
            </a:extLst>
          </p:cNvPr>
          <p:cNvSpPr/>
          <p:nvPr/>
        </p:nvSpPr>
        <p:spPr>
          <a:xfrm>
            <a:off x="817418" y="7342885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Aceleración del lanzamiento de características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410BEEC-67F4-4453-850C-252C0A9B60D3}"/>
              </a:ext>
            </a:extLst>
          </p:cNvPr>
          <p:cNvSpPr txBox="1"/>
          <p:nvPr/>
        </p:nvSpPr>
        <p:spPr>
          <a:xfrm>
            <a:off x="858981" y="8146448"/>
            <a:ext cx="303414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Genera una ventaja competitiva al acelerar los esfuerzos para implementar las nuevas versiones del software.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Con CI/CD es posible dividir las tareas en partes mas pequeñas y manejables entre todo el equipo.</a:t>
            </a: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Esto beneficia, no solo al equipo de desarrollo, sino al cliente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266F1B89-7521-40F0-9F1D-CC2C867191A7}"/>
              </a:ext>
            </a:extLst>
          </p:cNvPr>
          <p:cNvSpPr/>
          <p:nvPr/>
        </p:nvSpPr>
        <p:spPr>
          <a:xfrm>
            <a:off x="4537364" y="7315176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Mejora de calidad de software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9F52441-0A7B-4BED-B2A8-6FB43E35A526}"/>
              </a:ext>
            </a:extLst>
          </p:cNvPr>
          <p:cNvSpPr txBox="1"/>
          <p:nvPr/>
        </p:nvSpPr>
        <p:spPr>
          <a:xfrm>
            <a:off x="4578927" y="8118739"/>
            <a:ext cx="30341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Reduce riesgos, vulnerabilidades y otros problemas que se omiten en las pruebas internas.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Automatiza las pruebas de software, en pequeñas acciones definidas, asegurando una integración correcta</a:t>
            </a: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Genera mayor satisfacción en los usuarios.</a:t>
            </a: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54D6BDF0-C27F-4198-9B15-23F4E0891160}"/>
              </a:ext>
            </a:extLst>
          </p:cNvPr>
          <p:cNvSpPr/>
          <p:nvPr/>
        </p:nvSpPr>
        <p:spPr>
          <a:xfrm>
            <a:off x="8333510" y="7301322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Mayor experiencia en los desarrolladores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B7F3A44-7ED7-4499-942B-F0F449C8B53E}"/>
              </a:ext>
            </a:extLst>
          </p:cNvPr>
          <p:cNvSpPr txBox="1"/>
          <p:nvPr/>
        </p:nvSpPr>
        <p:spPr>
          <a:xfrm>
            <a:off x="8375073" y="8104885"/>
            <a:ext cx="30341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Evita que el equipo de trabajo invierta tiempo en cumplir con un plan de pruebas y validaciones, de esta manera evita agotamiento y estrés.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Se programa una tarea de revisión y ejecución de pruebas para evitar la repetividad de procesos.</a:t>
            </a:r>
          </a:p>
        </p:txBody>
      </p:sp>
      <p:pic>
        <p:nvPicPr>
          <p:cNvPr id="4" name="Gráfico 3" descr="Marca de verificación">
            <a:extLst>
              <a:ext uri="{FF2B5EF4-FFF2-40B4-BE49-F238E27FC236}">
                <a16:creationId xmlns:a16="http://schemas.microsoft.com/office/drawing/2014/main" id="{DA6B6A62-AED7-4010-8313-8E5CCF508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83875" y="6115832"/>
            <a:ext cx="742168" cy="742168"/>
          </a:xfrm>
          <a:prstGeom prst="rect">
            <a:avLst/>
          </a:prstGeom>
        </p:spPr>
      </p:pic>
      <p:pic>
        <p:nvPicPr>
          <p:cNvPr id="12" name="Gráfico 11" descr="Cerrar">
            <a:extLst>
              <a:ext uri="{FF2B5EF4-FFF2-40B4-BE49-F238E27FC236}">
                <a16:creationId xmlns:a16="http://schemas.microsoft.com/office/drawing/2014/main" id="{47DB8819-B6DB-4700-9C1F-22BBBE5F81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65125" y="5549030"/>
            <a:ext cx="802712" cy="80271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2ADB8669-BD7B-4DE0-B77F-FD167AD81AFD}"/>
              </a:ext>
            </a:extLst>
          </p:cNvPr>
          <p:cNvSpPr txBox="1"/>
          <p:nvPr/>
        </p:nvSpPr>
        <p:spPr>
          <a:xfrm flipH="1">
            <a:off x="1097904" y="1929008"/>
            <a:ext cx="992499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latin typeface="Tw Cen MT" panose="020B0602020104020603" pitchFamily="34" charset="0"/>
              </a:rPr>
              <a:t>Solamente subir el código y cruzar los dedos esperando que todo funcione.</a:t>
            </a:r>
          </a:p>
          <a:p>
            <a:endParaRPr lang="es-MX" sz="2400" dirty="0">
              <a:latin typeface="Tw Cen MT" panose="020B0602020104020603" pitchFamily="34" charset="0"/>
            </a:endParaRPr>
          </a:p>
          <a:p>
            <a:r>
              <a:rPr lang="es-MX" sz="2400" dirty="0">
                <a:latin typeface="Tw Cen MT" panose="020B0602020104020603" pitchFamily="34" charset="0"/>
              </a:rPr>
              <a:t>Tener las partes del proyecto en memorias y juntos unirlo todo antes de la entrega final</a:t>
            </a:r>
          </a:p>
          <a:p>
            <a:endParaRPr lang="es-MX" sz="2400" dirty="0">
              <a:latin typeface="Tw Cen MT" panose="020B0602020104020603" pitchFamily="34" charset="0"/>
            </a:endParaRPr>
          </a:p>
          <a:p>
            <a:r>
              <a:rPr lang="es-MX" sz="2400" dirty="0">
                <a:latin typeface="Tw Cen MT" panose="020B0602020104020603" pitchFamily="34" charset="0"/>
              </a:rPr>
              <a:t>Una persona encargada de unir todo dándose cuenta que no funciona una de las partes</a:t>
            </a:r>
          </a:p>
        </p:txBody>
      </p:sp>
    </p:spTree>
    <p:extLst>
      <p:ext uri="{BB962C8B-B14F-4D97-AF65-F5344CB8AC3E}">
        <p14:creationId xmlns:p14="http://schemas.microsoft.com/office/powerpoint/2010/main" val="9552341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362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s-MX" sz="8000" dirty="0"/>
              <a:t>Después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513D857-4A70-47E2-A9DB-BE6EEF71B453}"/>
              </a:ext>
            </a:extLst>
          </p:cNvPr>
          <p:cNvSpPr/>
          <p:nvPr/>
        </p:nvSpPr>
        <p:spPr>
          <a:xfrm>
            <a:off x="0" y="6105832"/>
            <a:ext cx="12192000" cy="781665"/>
          </a:xfrm>
          <a:prstGeom prst="rect">
            <a:avLst/>
          </a:prstGeom>
          <a:solidFill>
            <a:srgbClr val="170C7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8A0A59D9-19CC-4869-A8B1-2D345CB1DEEE}"/>
              </a:ext>
            </a:extLst>
          </p:cNvPr>
          <p:cNvGrpSpPr/>
          <p:nvPr/>
        </p:nvGrpSpPr>
        <p:grpSpPr>
          <a:xfrm>
            <a:off x="8572759" y="5444835"/>
            <a:ext cx="2155493" cy="980988"/>
            <a:chOff x="1132315" y="5444835"/>
            <a:chExt cx="2155493" cy="980988"/>
          </a:xfrm>
        </p:grpSpPr>
        <p:sp>
          <p:nvSpPr>
            <p:cNvPr id="5" name="Elipse 4">
              <a:extLst>
                <a:ext uri="{FF2B5EF4-FFF2-40B4-BE49-F238E27FC236}">
                  <a16:creationId xmlns:a16="http://schemas.microsoft.com/office/drawing/2014/main" id="{04155159-5F50-45B7-AC59-4E65CD31A51D}"/>
                </a:ext>
              </a:extLst>
            </p:cNvPr>
            <p:cNvSpPr/>
            <p:nvPr/>
          </p:nvSpPr>
          <p:spPr>
            <a:xfrm>
              <a:off x="1612024" y="5444835"/>
              <a:ext cx="1125927" cy="980988"/>
            </a:xfrm>
            <a:prstGeom prst="ellipse">
              <a:avLst/>
            </a:pr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s-MX" dirty="0"/>
            </a:p>
          </p:txBody>
        </p:sp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0E181D4D-BB63-4466-963D-02C4C68AF38C}"/>
                </a:ext>
              </a:extLst>
            </p:cNvPr>
            <p:cNvSpPr/>
            <p:nvPr/>
          </p:nvSpPr>
          <p:spPr>
            <a:xfrm>
              <a:off x="1699243" y="5518673"/>
              <a:ext cx="943559" cy="836829"/>
            </a:xfrm>
            <a:prstGeom prst="ellipse">
              <a:avLst/>
            </a:prstGeom>
            <a:solidFill>
              <a:srgbClr val="2D6A4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s-MX" dirty="0"/>
            </a:p>
          </p:txBody>
        </p:sp>
        <p:sp>
          <p:nvSpPr>
            <p:cNvPr id="7" name="Triángulo rectángulo 6">
              <a:extLst>
                <a:ext uri="{FF2B5EF4-FFF2-40B4-BE49-F238E27FC236}">
                  <a16:creationId xmlns:a16="http://schemas.microsoft.com/office/drawing/2014/main" id="{34598D22-18B7-43B3-8363-CB5C541F3834}"/>
                </a:ext>
              </a:extLst>
            </p:cNvPr>
            <p:cNvSpPr/>
            <p:nvPr/>
          </p:nvSpPr>
          <p:spPr>
            <a:xfrm>
              <a:off x="2678483" y="5704147"/>
              <a:ext cx="609325" cy="422289"/>
            </a:xfrm>
            <a:custGeom>
              <a:avLst/>
              <a:gdLst>
                <a:gd name="connsiteX0" fmla="*/ 0 w 1248697"/>
                <a:gd name="connsiteY0" fmla="*/ 776748 h 776748"/>
                <a:gd name="connsiteX1" fmla="*/ 0 w 1248697"/>
                <a:gd name="connsiteY1" fmla="*/ 0 h 776748"/>
                <a:gd name="connsiteX2" fmla="*/ 1248697 w 1248697"/>
                <a:gd name="connsiteY2" fmla="*/ 776748 h 776748"/>
                <a:gd name="connsiteX3" fmla="*/ 0 w 1248697"/>
                <a:gd name="connsiteY3" fmla="*/ 776748 h 776748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697" h="1061884">
                  <a:moveTo>
                    <a:pt x="0" y="1061884"/>
                  </a:moveTo>
                  <a:lnTo>
                    <a:pt x="0" y="0"/>
                  </a:lnTo>
                  <a:cubicBezTo>
                    <a:pt x="213222" y="826136"/>
                    <a:pt x="418111" y="849387"/>
                    <a:pt x="1248697" y="1061884"/>
                  </a:cubicBezTo>
                  <a:lnTo>
                    <a:pt x="0" y="1061884"/>
                  </a:lnTo>
                  <a:close/>
                </a:path>
              </a:pathLst>
            </a:cu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9" name="Triángulo rectángulo 6">
              <a:extLst>
                <a:ext uri="{FF2B5EF4-FFF2-40B4-BE49-F238E27FC236}">
                  <a16:creationId xmlns:a16="http://schemas.microsoft.com/office/drawing/2014/main" id="{3F03A558-BB3C-4F88-8717-602FAFF8FC3C}"/>
                </a:ext>
              </a:extLst>
            </p:cNvPr>
            <p:cNvSpPr/>
            <p:nvPr/>
          </p:nvSpPr>
          <p:spPr>
            <a:xfrm flipH="1">
              <a:off x="1132315" y="5700631"/>
              <a:ext cx="541159" cy="422289"/>
            </a:xfrm>
            <a:custGeom>
              <a:avLst/>
              <a:gdLst>
                <a:gd name="connsiteX0" fmla="*/ 0 w 1248697"/>
                <a:gd name="connsiteY0" fmla="*/ 776748 h 776748"/>
                <a:gd name="connsiteX1" fmla="*/ 0 w 1248697"/>
                <a:gd name="connsiteY1" fmla="*/ 0 h 776748"/>
                <a:gd name="connsiteX2" fmla="*/ 1248697 w 1248697"/>
                <a:gd name="connsiteY2" fmla="*/ 776748 h 776748"/>
                <a:gd name="connsiteX3" fmla="*/ 0 w 1248697"/>
                <a:gd name="connsiteY3" fmla="*/ 776748 h 776748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  <a:gd name="connsiteX0" fmla="*/ 0 w 1248697"/>
                <a:gd name="connsiteY0" fmla="*/ 1061884 h 1061884"/>
                <a:gd name="connsiteX1" fmla="*/ 0 w 1248697"/>
                <a:gd name="connsiteY1" fmla="*/ 0 h 1061884"/>
                <a:gd name="connsiteX2" fmla="*/ 1248697 w 1248697"/>
                <a:gd name="connsiteY2" fmla="*/ 1061884 h 1061884"/>
                <a:gd name="connsiteX3" fmla="*/ 0 w 1248697"/>
                <a:gd name="connsiteY3" fmla="*/ 1061884 h 1061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8697" h="1061884">
                  <a:moveTo>
                    <a:pt x="0" y="1061884"/>
                  </a:moveTo>
                  <a:lnTo>
                    <a:pt x="0" y="0"/>
                  </a:lnTo>
                  <a:cubicBezTo>
                    <a:pt x="213222" y="826136"/>
                    <a:pt x="418111" y="849387"/>
                    <a:pt x="1248697" y="1061884"/>
                  </a:cubicBezTo>
                  <a:lnTo>
                    <a:pt x="0" y="1061884"/>
                  </a:lnTo>
                  <a:close/>
                </a:path>
              </a:pathLst>
            </a:custGeom>
            <a:solidFill>
              <a:srgbClr val="170C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</p:grp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D01E2A1B-1F9D-4549-B903-3173645F0A2B}"/>
              </a:ext>
            </a:extLst>
          </p:cNvPr>
          <p:cNvSpPr/>
          <p:nvPr/>
        </p:nvSpPr>
        <p:spPr>
          <a:xfrm>
            <a:off x="817418" y="7342885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Aceleración del lanzamiento de características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9410BEEC-67F4-4453-850C-252C0A9B60D3}"/>
              </a:ext>
            </a:extLst>
          </p:cNvPr>
          <p:cNvSpPr txBox="1"/>
          <p:nvPr/>
        </p:nvSpPr>
        <p:spPr>
          <a:xfrm>
            <a:off x="858981" y="8146448"/>
            <a:ext cx="303414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Genera una ventaja competitiva al acelerar los esfuerzos para implementar las nuevas versiones del software.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Con CI/CD es posible dividir las tareas en partes mas pequeñas y manejables entre todo el equipo.</a:t>
            </a: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Esto beneficia, no solo al equipo de desarrollo, sino al cliente</a:t>
            </a:r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266F1B89-7521-40F0-9F1D-CC2C867191A7}"/>
              </a:ext>
            </a:extLst>
          </p:cNvPr>
          <p:cNvSpPr/>
          <p:nvPr/>
        </p:nvSpPr>
        <p:spPr>
          <a:xfrm>
            <a:off x="4537364" y="7315176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Mejora de calidad de software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9F52441-0A7B-4BED-B2A8-6FB43E35A526}"/>
              </a:ext>
            </a:extLst>
          </p:cNvPr>
          <p:cNvSpPr txBox="1"/>
          <p:nvPr/>
        </p:nvSpPr>
        <p:spPr>
          <a:xfrm>
            <a:off x="4578927" y="8118739"/>
            <a:ext cx="30341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Reduce riesgos, vulnerabilidades y otros problemas que se omiten en las pruebas internas.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Automatiza las pruebas de software, en pequeñas acciones definidas, asegurando una integración correcta</a:t>
            </a: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Genera mayor satisfacción en los usuarios.</a:t>
            </a: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54D6BDF0-C27F-4198-9B15-23F4E0891160}"/>
              </a:ext>
            </a:extLst>
          </p:cNvPr>
          <p:cNvSpPr/>
          <p:nvPr/>
        </p:nvSpPr>
        <p:spPr>
          <a:xfrm>
            <a:off x="8333510" y="7301322"/>
            <a:ext cx="3048000" cy="678872"/>
          </a:xfrm>
          <a:prstGeom prst="roundRect">
            <a:avLst/>
          </a:prstGeom>
          <a:solidFill>
            <a:srgbClr val="52B6C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latin typeface="Tw Cen MT Condensed Extra Bold" panose="020B0803020202020204" pitchFamily="34" charset="0"/>
              </a:rPr>
              <a:t>Mayor experiencia en los desarrolladores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EB7F3A44-7ED7-4499-942B-F0F449C8B53E}"/>
              </a:ext>
            </a:extLst>
          </p:cNvPr>
          <p:cNvSpPr txBox="1"/>
          <p:nvPr/>
        </p:nvSpPr>
        <p:spPr>
          <a:xfrm>
            <a:off x="8375073" y="8104885"/>
            <a:ext cx="30341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>
                <a:latin typeface="Tw Cen MT" panose="020B0602020104020603" pitchFamily="34" charset="0"/>
              </a:rPr>
              <a:t>Evita que el equipo de trabajo invierta tiempo en cumplir con un plan de pruebas y validaciones, de esta manera evita agotamiento y estrés.</a:t>
            </a:r>
          </a:p>
          <a:p>
            <a:pPr algn="just"/>
            <a:endParaRPr lang="es-MX" dirty="0">
              <a:latin typeface="Tw Cen MT" panose="020B0602020104020603" pitchFamily="34" charset="0"/>
            </a:endParaRPr>
          </a:p>
          <a:p>
            <a:pPr algn="just"/>
            <a:r>
              <a:rPr lang="es-MX" dirty="0">
                <a:latin typeface="Tw Cen MT" panose="020B0602020104020603" pitchFamily="34" charset="0"/>
              </a:rPr>
              <a:t>Se programa una tarea de revisión y ejecución de pruebas para evitar la repetividad de procesos.</a:t>
            </a:r>
          </a:p>
        </p:txBody>
      </p:sp>
      <p:pic>
        <p:nvPicPr>
          <p:cNvPr id="4" name="Gráfico 3" descr="Marca de verificación">
            <a:extLst>
              <a:ext uri="{FF2B5EF4-FFF2-40B4-BE49-F238E27FC236}">
                <a16:creationId xmlns:a16="http://schemas.microsoft.com/office/drawing/2014/main" id="{DA6B6A62-AED7-4010-8313-8E5CCF508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83875" y="5614792"/>
            <a:ext cx="742168" cy="742168"/>
          </a:xfrm>
          <a:prstGeom prst="rect">
            <a:avLst/>
          </a:prstGeom>
        </p:spPr>
      </p:pic>
      <p:pic>
        <p:nvPicPr>
          <p:cNvPr id="12" name="Gráfico 11" descr="Cerrar">
            <a:extLst>
              <a:ext uri="{FF2B5EF4-FFF2-40B4-BE49-F238E27FC236}">
                <a16:creationId xmlns:a16="http://schemas.microsoft.com/office/drawing/2014/main" id="{47DB8819-B6DB-4700-9C1F-22BBBE5F811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02709" y="6055288"/>
            <a:ext cx="802712" cy="802712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A4DFF105-7D1E-4767-8415-5156F1E212D5}"/>
              </a:ext>
            </a:extLst>
          </p:cNvPr>
          <p:cNvSpPr txBox="1"/>
          <p:nvPr/>
        </p:nvSpPr>
        <p:spPr>
          <a:xfrm flipH="1">
            <a:off x="1097904" y="1929008"/>
            <a:ext cx="99249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latin typeface="Tw Cen MT" panose="020B0602020104020603" pitchFamily="34" charset="0"/>
              </a:rPr>
              <a:t>Unir el proyecto y un sistema se encargará de validar que todo funcione correctamente.</a:t>
            </a:r>
          </a:p>
          <a:p>
            <a:endParaRPr lang="es-MX" sz="2400" dirty="0">
              <a:latin typeface="Tw Cen MT" panose="020B0602020104020603" pitchFamily="34" charset="0"/>
            </a:endParaRPr>
          </a:p>
          <a:p>
            <a:r>
              <a:rPr lang="es-MX" sz="2400" dirty="0">
                <a:latin typeface="Tw Cen MT" panose="020B0602020104020603" pitchFamily="34" charset="0"/>
              </a:rPr>
              <a:t>En caso de que algo no funcione, el sistema lo valida automáticamente y se podrá revisar o corregir.</a:t>
            </a:r>
          </a:p>
        </p:txBody>
      </p:sp>
    </p:spTree>
    <p:extLst>
      <p:ext uri="{BB962C8B-B14F-4D97-AF65-F5344CB8AC3E}">
        <p14:creationId xmlns:p14="http://schemas.microsoft.com/office/powerpoint/2010/main" val="399385335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93B39-9DC5-433C-B326-B9737A4C5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Integración continua y despliegue continuo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584EB03-5AA6-45C5-B20A-62D71E162A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s-MX" dirty="0"/>
              <a:t>Es una metodología que permite a los equipos de TI realizar cambios de software de forma frecuente y fiable.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r>
              <a:rPr lang="es-MX" dirty="0"/>
              <a:t>Comúnmente se tiene un ambiente de pruebas y un ambiente de producción o de entrega final, para pasar de un entorno a otro existen caminos seguros y confiables o los caminos desorganizado y propenso a fallos.</a:t>
            </a:r>
          </a:p>
        </p:txBody>
      </p:sp>
    </p:spTree>
    <p:extLst>
      <p:ext uri="{BB962C8B-B14F-4D97-AF65-F5344CB8AC3E}">
        <p14:creationId xmlns:p14="http://schemas.microsoft.com/office/powerpoint/2010/main" val="204808624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1773</Words>
  <Application>Microsoft Office PowerPoint</Application>
  <PresentationFormat>Panorámica</PresentationFormat>
  <Paragraphs>233</Paragraphs>
  <Slides>29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29</vt:i4>
      </vt:variant>
    </vt:vector>
  </HeadingPairs>
  <TitlesOfParts>
    <vt:vector size="36" baseType="lpstr">
      <vt:lpstr>Arial</vt:lpstr>
      <vt:lpstr>Calibri</vt:lpstr>
      <vt:lpstr>Calibri Light</vt:lpstr>
      <vt:lpstr>Tw Cen MT</vt:lpstr>
      <vt:lpstr>Tw Cen MT Condensed</vt:lpstr>
      <vt:lpstr>Tw Cen MT Condensed Extra Bold</vt:lpstr>
      <vt:lpstr>Tema de Office</vt:lpstr>
      <vt:lpstr>Transformar el  “En mi maquina si funciona”  a  “Funciona siempre”</vt:lpstr>
      <vt:lpstr>Integración continua y Despliegue continuo de apps</vt:lpstr>
      <vt:lpstr>Presentación de PowerPoint</vt:lpstr>
      <vt:lpstr>Escenarios reales</vt:lpstr>
      <vt:lpstr>Escenarios reales</vt:lpstr>
      <vt:lpstr>Presentación de PowerPoint</vt:lpstr>
      <vt:lpstr>Antes</vt:lpstr>
      <vt:lpstr>Después</vt:lpstr>
      <vt:lpstr>Integración continua y despliegue continuo</vt:lpstr>
      <vt:lpstr>Presentación de PowerPoint</vt:lpstr>
      <vt:lpstr>Presentación de PowerPoint</vt:lpstr>
      <vt:lpstr>Ventajas de implementar CI/CD</vt:lpstr>
      <vt:lpstr>Ventajas de implementar CI/CD</vt:lpstr>
      <vt:lpstr>Ventajas de implementar CI/CD</vt:lpstr>
      <vt:lpstr>Ventajas de implementar CI/CD</vt:lpstr>
      <vt:lpstr>Flujo real de una app</vt:lpstr>
      <vt:lpstr>Flujo real de una app</vt:lpstr>
      <vt:lpstr>Integración continua y despliegue continuo</vt:lpstr>
      <vt:lpstr>Flujo real de una app</vt:lpstr>
      <vt:lpstr>Flujo real de una app</vt:lpstr>
      <vt:lpstr>Flujo real de una app</vt:lpstr>
      <vt:lpstr>Herramientas utilizadas para CI</vt:lpstr>
      <vt:lpstr>Buenas prácticas para implementar CI/CD</vt:lpstr>
      <vt:lpstr>Mantener un repositorio único</vt:lpstr>
      <vt:lpstr>Pruebas con desplazamiento a la izquierda</vt:lpstr>
      <vt:lpstr>Cambios pequeños</vt:lpstr>
      <vt:lpstr>Priorizar la transparencia</vt:lpstr>
      <vt:lpstr>Pruebas en entorno igual a producción</vt:lpstr>
      <vt:lpstr>Pipeline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Integración continua y Despliegue continuo de apps</dc:title>
  <dc:creator>Carranza</dc:creator>
  <cp:lastModifiedBy>Carranza</cp:lastModifiedBy>
  <cp:revision>22</cp:revision>
  <dcterms:created xsi:type="dcterms:W3CDTF">2026-04-27T00:43:45Z</dcterms:created>
  <dcterms:modified xsi:type="dcterms:W3CDTF">2026-04-27T04:21:23Z</dcterms:modified>
</cp:coreProperties>
</file>