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86" r:id="rId3"/>
    <p:sldId id="262" r:id="rId4"/>
    <p:sldId id="257" r:id="rId5"/>
    <p:sldId id="287" r:id="rId6"/>
    <p:sldId id="288" r:id="rId7"/>
    <p:sldId id="289" r:id="rId8"/>
    <p:sldId id="290" r:id="rId9"/>
    <p:sldId id="293" r:id="rId10"/>
    <p:sldId id="291" r:id="rId11"/>
    <p:sldId id="292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12" r:id="rId31"/>
    <p:sldId id="313" r:id="rId32"/>
    <p:sldId id="314" r:id="rId33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CBD0"/>
    <a:srgbClr val="EFE3CA"/>
    <a:srgbClr val="F9844A"/>
    <a:srgbClr val="D27D58"/>
    <a:srgbClr val="9E9EBD"/>
    <a:srgbClr val="DAA520"/>
    <a:srgbClr val="52B6C6"/>
    <a:srgbClr val="2D6A4F"/>
    <a:srgbClr val="B22222"/>
    <a:srgbClr val="D904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3995" autoAdjust="0"/>
  </p:normalViewPr>
  <p:slideViewPr>
    <p:cSldViewPr snapToGrid="0" showGuides="1">
      <p:cViewPr varScale="1">
        <p:scale>
          <a:sx n="65" d="100"/>
          <a:sy n="65" d="100"/>
        </p:scale>
        <p:origin x="700" y="4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9BFF8-3F67-4DB4-A278-8E876D840E6D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B9997-B567-497B-BDD8-7FC2FCB42C0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019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D83158-608B-441B-ABD6-33FEF9077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Tw Cen MT Condensed Extra Bold" panose="020B080302020202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29F4709-9F8F-48AB-AF81-88EE7F82A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Tw Cen MT Condensed" panose="020B06060201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9D2FBD-CAF4-4199-BE88-BE210CA4B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4A52CC-785C-4EBB-B1F7-25EC9EE41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3B1F24-0BD5-4117-A390-DF849A164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7966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51A35A-7989-4DFD-A850-9C5D75E4C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065C73E-4E9B-4B44-A00D-20CC34ACA6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D1CBF7-E031-4CAF-B64E-A54E2E6EA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8841F07-E644-475B-9E89-94724714C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6A2E3A-293C-4F66-A714-3A4370AF5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0016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B83E5BB-C56E-4BCD-A669-EA06B1ACCD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E791222-C6B8-4BD9-8BFA-6CFF9FB5E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A45B43-F08D-4011-860F-0D462A147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5BF5B3-3BA4-41F1-8167-C255124D5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F0FB15-899F-4F4D-AE08-672235F6D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39292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EC07AA-9D49-4E8A-96D4-EF438C235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9707"/>
            <a:ext cx="10515600" cy="1325563"/>
          </a:xfrm>
        </p:spPr>
        <p:txBody>
          <a:bodyPr/>
          <a:lstStyle>
            <a:lvl1pPr>
              <a:defRPr>
                <a:latin typeface="Tw Cen MT Condensed" panose="020B0606020104020203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4C19566-7E17-4C07-A91B-617035B81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1043"/>
            <a:ext cx="10515600" cy="435133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794523-40C2-4AB6-A9B7-80EBFCD87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2A19B2E-3488-41A4-B76E-9BA7B9441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B8158-37A2-409C-BF00-4E186FC6A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6854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CE5429-E520-4F59-9CC7-DC82EBF85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Tw Cen MT Condensed" panose="020B0606020104020203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6C96928-33BD-4989-AD47-DCF17159D0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Tw Cen MT" panose="020B06020201040206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19A3F6-04F6-4D39-92CC-CCEEE6BAF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DF7034-D9D5-406D-8E3A-D2D9C98A0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0E09A5-F8FF-462F-965F-CD9317879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8342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894DF0-358B-4758-9B56-255B484FC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9707"/>
            <a:ext cx="10515600" cy="1325563"/>
          </a:xfrm>
        </p:spPr>
        <p:txBody>
          <a:bodyPr/>
          <a:lstStyle>
            <a:lvl1pPr>
              <a:defRPr>
                <a:latin typeface="Tw Cen MT Condensed" panose="020B0606020104020203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94BBC1-37AE-439A-9D42-E7A8FEE91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81043"/>
            <a:ext cx="5181600" cy="435133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E4A8B85-DCF0-4E5E-B5F6-E5EBD4BFF8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A1E037-8F6B-48FC-A03D-0B1B9D10D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48BBF3-960E-4EC2-950B-5DFD938BF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BDB015-52AF-4335-B48C-BB35194DF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04300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7ED8D8-9F60-491C-B43B-D19529678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0B5E33E-7CA3-4EDF-B2AA-5B3D8599D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Tw Cen MT" panose="020B06020201040206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979E68-D342-4696-BBD6-94D7115CB4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9021319-534C-4DF7-8567-BC77AEF76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Tw Cen MT" panose="020B06020201040206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EC8246-A1B2-4992-9D4B-EFA0389AF2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46BA05B-2FC3-41BB-A2E9-F5C5F6072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2463E2E-D57D-4C9E-90F7-A132AE5BC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F9D915C-5F3F-44D5-8B03-9553A553E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05755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1BADF1-57DC-43C1-8844-C0561EFC4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34717ED-0E5F-4A02-B2CE-8EA18A96D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B1C814-A786-4160-8F33-E34EDA4F7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70CF0CB-3C05-4D83-9DBB-EF75EBBBF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0462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59176B8-06F5-4D9A-A86D-C64FBF111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277BE4D-C81A-4BF7-ADD0-B4D689124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4DF847-75BD-4AFA-9D60-D95FAD95E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8630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9298EE-03CF-421A-8F25-459F7023A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BD6B6A9-7A83-4CA6-A69B-F2C48718E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05D7209-3335-440A-8F6D-6D3129F9F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B9465-B36E-4808-B229-24E0E7D6E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A993DBC-40F8-4747-AF13-F4A8C0954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6F2C704-19C6-4005-9169-6FFB0135A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2279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D8A96E-3347-4BAC-B3BC-AB9826699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23C9F99-061B-4E9C-9D1A-1FE50050E8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FDDEA4E-7735-4341-8BBB-CE4FB07A7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BF2E95-EB3D-406C-A189-10558EE69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824C33D-FF24-4751-8A96-788B50CD6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B9D381-2AF8-44C6-9980-EE976DE38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1458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0BD5302-866A-4024-8400-EE0FDD01E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D67EBB3-22B6-4310-A7DA-F56B3244B8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7DE877-81EB-43E8-89F0-038F02B365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30DE8-93B9-496C-8241-00A3580C1128}" type="datetimeFigureOut">
              <a:rPr lang="es-MX" smtClean="0"/>
              <a:t>28/04/2026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3F436F-5F25-4B53-A7E4-B29E73985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785B513-CB49-44E5-B350-B8BE71E32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850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 fontScale="90000"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Transformar el 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i="1" dirty="0">
                <a:latin typeface="Tw Cen MT Condensed Extra Bold" panose="020B0803020202020204" pitchFamily="34" charset="0"/>
              </a:rPr>
              <a:t>“En mi maquina si funciona” 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dirty="0">
                <a:latin typeface="Tw Cen MT Condensed Extra Bold" panose="020B0803020202020204" pitchFamily="34" charset="0"/>
              </a:rPr>
              <a:t>a 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i="1" dirty="0">
                <a:latin typeface="Tw Cen MT Condensed Extra Bold" panose="020B0803020202020204" pitchFamily="34" charset="0"/>
              </a:rPr>
              <a:t>“Funciona siempre”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425885" y="-200416"/>
            <a:ext cx="4605263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57039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Creación de API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En </a:t>
            </a:r>
            <a:r>
              <a:rPr lang="es-MX" dirty="0" err="1"/>
              <a:t>NodeJS</a:t>
            </a:r>
            <a:r>
              <a:rPr lang="es-MX" dirty="0"/>
              <a:t> es posible crear una amplia variedad de aplicaciones, cada uno facilitado por </a:t>
            </a:r>
            <a:r>
              <a:rPr lang="es-MX" dirty="0" err="1"/>
              <a:t>librerias</a:t>
            </a:r>
            <a:r>
              <a:rPr lang="es-MX" dirty="0"/>
              <a:t> y extensiones. 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Pueden crearse:</a:t>
            </a:r>
          </a:p>
          <a:p>
            <a:r>
              <a:rPr lang="es-MX" dirty="0" err="1"/>
              <a:t>API’s</a:t>
            </a:r>
            <a:endParaRPr lang="es-MX" dirty="0"/>
          </a:p>
          <a:p>
            <a:r>
              <a:rPr lang="es-MX" dirty="0"/>
              <a:t>Sitios Web dinámicos</a:t>
            </a:r>
          </a:p>
          <a:p>
            <a:r>
              <a:rPr lang="es-MX" dirty="0"/>
              <a:t>Servicios de </a:t>
            </a:r>
            <a:r>
              <a:rPr lang="es-MX" dirty="0" err="1"/>
              <a:t>streaming</a:t>
            </a:r>
            <a:endParaRPr lang="es-MX" dirty="0"/>
          </a:p>
          <a:p>
            <a:r>
              <a:rPr lang="es-MX" dirty="0"/>
              <a:t>Aplicaciones de una sola pagina</a:t>
            </a:r>
          </a:p>
          <a:p>
            <a:endParaRPr lang="es-MX" dirty="0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78770580-B1DC-4295-8246-D2B415C98431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5" name="Onda 4">
              <a:extLst>
                <a:ext uri="{FF2B5EF4-FFF2-40B4-BE49-F238E27FC236}">
                  <a16:creationId xmlns:a16="http://schemas.microsoft.com/office/drawing/2014/main" id="{EAD4C4CD-6F24-40B0-B760-4DB48A56F0CD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6" name="Onda 5">
              <a:extLst>
                <a:ext uri="{FF2B5EF4-FFF2-40B4-BE49-F238E27FC236}">
                  <a16:creationId xmlns:a16="http://schemas.microsoft.com/office/drawing/2014/main" id="{F78EE68C-C0CA-4584-BE04-FE5257B30064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BDD3E285-AC9D-4FE2-B089-3E76524FEE54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E9195B93-1449-413E-9433-DDFD6ABC6A23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20DA1BF4-05E4-4149-B202-47D89FF23B8F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F2C48B45-3B94-4BF3-B15B-67A74DE15D00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85F8A71-A805-4C6F-A904-BF8EB112DA92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E7D3584-D43A-4686-A25D-55ED89798D3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65AAEA28-7922-4E96-8406-1049DDD838B1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2FFE846E-A8A7-4549-A589-18D588AADBDF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89C9E822-F0D8-44B2-8858-5491DA3E7827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E81C22A7-365D-4F8A-89EA-A39766065EE7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DBDE1EFD-33D9-4279-9514-F79C582388AB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FD7B794A-765D-4ED5-AC25-A241C077B6B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FC135A8B-4728-4AA8-8E84-F964E34EEB0A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5E5BC043-15FB-4136-890A-4199A4ADFFB2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5C40758D-EAF2-4DDB-BFD3-1A3F8BFD9EE1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1A3BB075-29FB-431C-826A-CA2BA7E3A6AD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42623160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/>
              <a:t>Librerias</a:t>
            </a:r>
            <a:r>
              <a:rPr lang="es-MX" dirty="0"/>
              <a:t> a utilizar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Express en </a:t>
            </a:r>
            <a:r>
              <a:rPr lang="es-MX" dirty="0" err="1"/>
              <a:t>NodeJS</a:t>
            </a:r>
            <a:r>
              <a:rPr lang="es-MX" dirty="0"/>
              <a:t>, es una librería que permite la creación de aplicaciones web y </a:t>
            </a:r>
            <a:r>
              <a:rPr lang="es-MX" dirty="0" err="1"/>
              <a:t>APIs</a:t>
            </a:r>
            <a:r>
              <a:rPr lang="es-MX" dirty="0"/>
              <a:t> sumamente sencillas y simples.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Para iniciar un proyecto en </a:t>
            </a:r>
            <a:r>
              <a:rPr lang="es-MX" dirty="0" err="1"/>
              <a:t>NodeJS</a:t>
            </a:r>
            <a:r>
              <a:rPr lang="es-MX" dirty="0"/>
              <a:t> es necesario ejecutar los siguientes comandos en una </a:t>
            </a:r>
            <a:r>
              <a:rPr lang="es-MX" dirty="0" err="1"/>
              <a:t>apliaciones</a:t>
            </a:r>
            <a:r>
              <a:rPr lang="es-MX" dirty="0"/>
              <a:t> de consola.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510380" y="4782064"/>
            <a:ext cx="11028478" cy="1705821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817828" y="4688832"/>
            <a:ext cx="326403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mkdir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MiPrimerAPI</a:t>
            </a:r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cd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MiPrimerAPI</a:t>
            </a:r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npm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init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	</a:t>
            </a:r>
          </a:p>
          <a:p>
            <a:endParaRPr lang="es-MX" sz="2400" b="1" dirty="0">
              <a:solidFill>
                <a:schemeClr val="tx1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E03E8054-F8C8-419A-A58C-FABDF92E77DF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7D52B6B0-32FF-4C6A-A33B-453F2C6825A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8F280EA2-95DA-4DE5-98CB-131E90489B9D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B33C8D3C-5C91-49BE-AB68-BE1C2DB3CB5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76B996E5-13EA-4A2B-9D93-BEE96D30B488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CC8C59F1-D664-4085-B458-67D7F3EC3FE7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DCA7A461-019C-4706-A8C3-77526BF66D21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04B6FB25-B1BD-4F9F-9C79-850FCD9124DC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1040CC78-1DC9-41BD-94E9-C300AE2A3B98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4FD79364-9F6C-40E8-81D4-26858958EF5E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FD8C667A-01F5-41F3-AD2C-0312FA21BD6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8D9162F1-9E92-49F1-9017-7332E4B3B215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624AAC6B-7D23-47C6-BA5B-3712E3E0D400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68949DD3-2DBE-445A-8AAA-64998047DAB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E131435C-BB6D-4EED-9C61-CF338F0972A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D7700068-F1B3-433E-B35D-A0789C210711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1667F611-CE04-4EBC-9E8C-7DA9325EFAAA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A6EEFCEC-A972-4552-A913-EC99BCE91841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B586934B-2A22-44DB-B6F5-E3057B627132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8008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/>
              <a:t>Librerias</a:t>
            </a:r>
            <a:r>
              <a:rPr lang="es-MX" dirty="0"/>
              <a:t> a utilizar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Express en </a:t>
            </a:r>
            <a:r>
              <a:rPr lang="es-MX" dirty="0" err="1"/>
              <a:t>NodeJS</a:t>
            </a:r>
            <a:r>
              <a:rPr lang="es-MX" dirty="0"/>
              <a:t>, es una librería que permite la creación de aplicaciones web y </a:t>
            </a:r>
            <a:r>
              <a:rPr lang="es-MX" dirty="0" err="1"/>
              <a:t>APIs</a:t>
            </a:r>
            <a:r>
              <a:rPr lang="es-MX" dirty="0"/>
              <a:t> sumamente sencillas y simples.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Para iniciar un proyecto en </a:t>
            </a:r>
            <a:r>
              <a:rPr lang="es-MX" dirty="0" err="1"/>
              <a:t>NodeJS</a:t>
            </a:r>
            <a:r>
              <a:rPr lang="es-MX" dirty="0"/>
              <a:t> es necesario ejecutar los siguientes comandos en una </a:t>
            </a:r>
            <a:r>
              <a:rPr lang="es-MX" dirty="0" err="1"/>
              <a:t>apliaciones</a:t>
            </a:r>
            <a:r>
              <a:rPr lang="es-MX" dirty="0"/>
              <a:t> de consola.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510380" y="4782064"/>
            <a:ext cx="11028478" cy="1705821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817828" y="4688832"/>
            <a:ext cx="3626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n</a:t>
            </a:r>
            <a:r>
              <a:rPr lang="es-MX" sz="2400" b="1" dirty="0" err="1">
                <a:solidFill>
                  <a:schemeClr val="tx1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pm</a:t>
            </a:r>
            <a:r>
              <a:rPr lang="es-MX" sz="2400" b="1" dirty="0">
                <a:solidFill>
                  <a:schemeClr val="tx1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s-MX" sz="2400" b="1" dirty="0" err="1">
                <a:solidFill>
                  <a:schemeClr val="tx1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install</a:t>
            </a:r>
            <a:r>
              <a:rPr lang="es-MX" sz="2400" b="1" dirty="0">
                <a:solidFill>
                  <a:schemeClr val="tx1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s-MX" sz="2400" b="1" dirty="0" err="1">
                <a:solidFill>
                  <a:schemeClr val="tx1"/>
                </a:solidFill>
                <a:latin typeface="Cascadia Code" panose="020B0609020000020004" pitchFamily="49" charset="0"/>
                <a:cs typeface="Cascadia Code" panose="020B0609020000020004" pitchFamily="49" charset="0"/>
              </a:rPr>
              <a:t>express</a:t>
            </a:r>
            <a:endParaRPr lang="es-MX" sz="2400" b="1" dirty="0">
              <a:solidFill>
                <a:schemeClr val="tx1"/>
              </a:solidFill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4688977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Crear Api sencilla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279266" y="-200416"/>
            <a:ext cx="4605263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6763765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Creación de archivo principal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Es necesario crear un archivo llamado </a:t>
            </a:r>
            <a:r>
              <a:rPr lang="es-MX" i="1" dirty="0"/>
              <a:t>app.js y escribir las siguientes instrucciones de código.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510380" y="2916187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8" y="2865348"/>
            <a:ext cx="871584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const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express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=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require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(‘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express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’);</a:t>
            </a: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const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app =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express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();</a:t>
            </a:r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app.get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(‘/’, (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req,res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) =</a:t>
            </a:r>
            <a:r>
              <a:rPr lang="en-US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&gt;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{</a:t>
            </a: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	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res.send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(‘Esta es una respuesta sencilla’)</a:t>
            </a: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})</a:t>
            </a:r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module.exports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= app;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6301394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Creación de archivo servidor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Es necesario crear un archivo llamado </a:t>
            </a:r>
            <a:r>
              <a:rPr lang="es-MX" i="1" dirty="0"/>
              <a:t>server.js </a:t>
            </a:r>
            <a:r>
              <a:rPr lang="es-MX" dirty="0"/>
              <a:t>y escribir las siguientes instrucciones de código.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8" y="2865348"/>
            <a:ext cx="822532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const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app =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require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(‘./app’);</a:t>
            </a:r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app.listen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(3000, ()=</a:t>
            </a:r>
            <a:r>
              <a:rPr lang="en-US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&gt;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{</a:t>
            </a: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	console.log(‘Servidor corriendo en </a:t>
            </a: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				http://localhost:3000/’)</a:t>
            </a: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})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658644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Subir archivos a repositorio de </a:t>
            </a:r>
            <a:r>
              <a:rPr lang="es-MX" dirty="0" err="1"/>
              <a:t>github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s-MX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8" y="2865348"/>
            <a:ext cx="822532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const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 app = </a:t>
            </a:r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require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(‘./app’);</a:t>
            </a:r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  <a:p>
            <a:r>
              <a:rPr lang="es-MX" sz="2400" b="1" dirty="0" err="1">
                <a:latin typeface="Cascadia Code" panose="020B0609020000020004" pitchFamily="49" charset="0"/>
                <a:cs typeface="Cascadia Code" panose="020B0609020000020004" pitchFamily="49" charset="0"/>
              </a:rPr>
              <a:t>app.listen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(3000, ()=</a:t>
            </a:r>
            <a:r>
              <a:rPr lang="en-US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&gt;</a:t>
            </a:r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{</a:t>
            </a: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	console.log(‘Servidor corriendo en </a:t>
            </a: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				http://localhost:3000/’)</a:t>
            </a:r>
          </a:p>
          <a:p>
            <a:r>
              <a:rPr lang="es-MX" sz="2400" b="1" dirty="0">
                <a:latin typeface="Cascadia Code" panose="020B0609020000020004" pitchFamily="49" charset="0"/>
                <a:cs typeface="Cascadia Code" panose="020B0609020000020004" pitchFamily="49" charset="0"/>
              </a:rPr>
              <a:t>})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811090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Crear un pipeline en </a:t>
            </a:r>
            <a:r>
              <a:rPr lang="es-MX" dirty="0" err="1">
                <a:latin typeface="Tw Cen MT Condensed Extra Bold" panose="020B0803020202020204" pitchFamily="34" charset="0"/>
              </a:rPr>
              <a:t>github</a:t>
            </a:r>
            <a:r>
              <a:rPr lang="es-MX" dirty="0">
                <a:latin typeface="Tw Cen MT Condensed Extra Bold" panose="020B0803020202020204" pitchFamily="34" charset="0"/>
              </a:rPr>
              <a:t> </a:t>
            </a:r>
            <a:r>
              <a:rPr lang="es-MX" dirty="0" err="1">
                <a:latin typeface="Tw Cen MT Condensed Extra Bold" panose="020B0803020202020204" pitchFamily="34" charset="0"/>
              </a:rPr>
              <a:t>actions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8BDAEA5-B75E-4298-9ACD-8A7546CE91BE}"/>
              </a:ext>
            </a:extLst>
          </p:cNvPr>
          <p:cNvGrpSpPr/>
          <p:nvPr/>
        </p:nvGrpSpPr>
        <p:grpSpPr>
          <a:xfrm>
            <a:off x="-213365" y="-233367"/>
            <a:ext cx="4068673" cy="7377830"/>
            <a:chOff x="-143839" y="-70274"/>
            <a:chExt cx="4323217" cy="7008958"/>
          </a:xfrm>
        </p:grpSpPr>
        <p:sp>
          <p:nvSpPr>
            <p:cNvPr id="42" name="Onda 41">
              <a:extLst>
                <a:ext uri="{FF2B5EF4-FFF2-40B4-BE49-F238E27FC236}">
                  <a16:creationId xmlns:a16="http://schemas.microsoft.com/office/drawing/2014/main" id="{2C3F077E-3C74-4646-A6D6-1662ED6F60B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3" name="Onda 42">
              <a:extLst>
                <a:ext uri="{FF2B5EF4-FFF2-40B4-BE49-F238E27FC236}">
                  <a16:creationId xmlns:a16="http://schemas.microsoft.com/office/drawing/2014/main" id="{62E950F0-BABA-4C1F-A4E8-90DFF389F44F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4" name="Onda 43">
              <a:extLst>
                <a:ext uri="{FF2B5EF4-FFF2-40B4-BE49-F238E27FC236}">
                  <a16:creationId xmlns:a16="http://schemas.microsoft.com/office/drawing/2014/main" id="{5C2953AE-FEDF-4C51-AB7D-978AA2AD2646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5" name="Onda 44">
              <a:extLst>
                <a:ext uri="{FF2B5EF4-FFF2-40B4-BE49-F238E27FC236}">
                  <a16:creationId xmlns:a16="http://schemas.microsoft.com/office/drawing/2014/main" id="{09F31071-F780-4C25-B501-27D76E5DFCF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6" name="Onda 45">
              <a:extLst>
                <a:ext uri="{FF2B5EF4-FFF2-40B4-BE49-F238E27FC236}">
                  <a16:creationId xmlns:a16="http://schemas.microsoft.com/office/drawing/2014/main" id="{6EB184F5-D9E0-433A-A551-F7993B7C0C7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7" name="Onda 46">
              <a:extLst>
                <a:ext uri="{FF2B5EF4-FFF2-40B4-BE49-F238E27FC236}">
                  <a16:creationId xmlns:a16="http://schemas.microsoft.com/office/drawing/2014/main" id="{23D85A7E-C254-4D8B-BF63-2AAB9B0BF59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8" name="Onda 47">
              <a:extLst>
                <a:ext uri="{FF2B5EF4-FFF2-40B4-BE49-F238E27FC236}">
                  <a16:creationId xmlns:a16="http://schemas.microsoft.com/office/drawing/2014/main" id="{1B74DDBB-828F-460D-8D01-1E1E011292AA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9" name="Onda 48">
              <a:extLst>
                <a:ext uri="{FF2B5EF4-FFF2-40B4-BE49-F238E27FC236}">
                  <a16:creationId xmlns:a16="http://schemas.microsoft.com/office/drawing/2014/main" id="{195865DB-8D50-47B9-B01F-105226268B03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0" name="Onda 49">
              <a:extLst>
                <a:ext uri="{FF2B5EF4-FFF2-40B4-BE49-F238E27FC236}">
                  <a16:creationId xmlns:a16="http://schemas.microsoft.com/office/drawing/2014/main" id="{EA487419-0A3C-42CC-8227-D9D9B16283FC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1" name="Onda 50">
              <a:extLst>
                <a:ext uri="{FF2B5EF4-FFF2-40B4-BE49-F238E27FC236}">
                  <a16:creationId xmlns:a16="http://schemas.microsoft.com/office/drawing/2014/main" id="{CA6D8F95-481D-4257-BA67-61BDDFC63757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2" name="Onda 51">
              <a:extLst>
                <a:ext uri="{FF2B5EF4-FFF2-40B4-BE49-F238E27FC236}">
                  <a16:creationId xmlns:a16="http://schemas.microsoft.com/office/drawing/2014/main" id="{2B53251E-ABDD-460D-84C9-5152313AA7FB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3" name="Onda 52">
              <a:extLst>
                <a:ext uri="{FF2B5EF4-FFF2-40B4-BE49-F238E27FC236}">
                  <a16:creationId xmlns:a16="http://schemas.microsoft.com/office/drawing/2014/main" id="{51820594-6F72-430F-8517-266745D19C8D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4" name="Onda 53">
              <a:extLst>
                <a:ext uri="{FF2B5EF4-FFF2-40B4-BE49-F238E27FC236}">
                  <a16:creationId xmlns:a16="http://schemas.microsoft.com/office/drawing/2014/main" id="{A6BC4E52-5360-4FA7-80A7-BCC198F0469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5" name="Onda 54">
              <a:extLst>
                <a:ext uri="{FF2B5EF4-FFF2-40B4-BE49-F238E27FC236}">
                  <a16:creationId xmlns:a16="http://schemas.microsoft.com/office/drawing/2014/main" id="{2FE73889-3CFD-423D-890A-81E0165A811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6" name="Onda 55">
              <a:extLst>
                <a:ext uri="{FF2B5EF4-FFF2-40B4-BE49-F238E27FC236}">
                  <a16:creationId xmlns:a16="http://schemas.microsoft.com/office/drawing/2014/main" id="{4819A9BA-0861-4E9E-AA9F-5A05C15E926B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7" name="Onda 56">
              <a:extLst>
                <a:ext uri="{FF2B5EF4-FFF2-40B4-BE49-F238E27FC236}">
                  <a16:creationId xmlns:a16="http://schemas.microsoft.com/office/drawing/2014/main" id="{19C2339C-ED2F-40FF-9C13-2011D9B13253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8" name="Onda 57">
              <a:extLst>
                <a:ext uri="{FF2B5EF4-FFF2-40B4-BE49-F238E27FC236}">
                  <a16:creationId xmlns:a16="http://schemas.microsoft.com/office/drawing/2014/main" id="{51FBB1B1-DE6F-4A35-99A6-9091399C8DA5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9" name="Onda 58">
              <a:extLst>
                <a:ext uri="{FF2B5EF4-FFF2-40B4-BE49-F238E27FC236}">
                  <a16:creationId xmlns:a16="http://schemas.microsoft.com/office/drawing/2014/main" id="{3B9CE817-F0C7-41FF-A991-EEC2B02F9BCA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872500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Crear pipeline para </a:t>
            </a:r>
            <a:r>
              <a:rPr lang="es-MX" dirty="0" err="1"/>
              <a:t>github</a:t>
            </a:r>
            <a:r>
              <a:rPr lang="es-MX" dirty="0"/>
              <a:t> </a:t>
            </a:r>
            <a:r>
              <a:rPr lang="es-MX" dirty="0" err="1"/>
              <a:t>actions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Es necesario crear una carpeta con el nombre </a:t>
            </a:r>
            <a:r>
              <a:rPr lang="es-MX" i="1" dirty="0"/>
              <a:t>.</a:t>
            </a:r>
            <a:r>
              <a:rPr lang="es-MX" i="1" dirty="0" err="1"/>
              <a:t>github</a:t>
            </a:r>
            <a:r>
              <a:rPr lang="es-MX" dirty="0"/>
              <a:t> y dentro una carpeta con el nombre </a:t>
            </a:r>
            <a:r>
              <a:rPr lang="es-MX" i="1" dirty="0" err="1"/>
              <a:t>worflows</a:t>
            </a:r>
            <a:r>
              <a:rPr lang="es-MX" dirty="0"/>
              <a:t> para dentro crear un archivo </a:t>
            </a:r>
            <a:r>
              <a:rPr lang="es-MX" b="1" i="1" dirty="0" err="1"/>
              <a:t>main.yml</a:t>
            </a:r>
            <a:endParaRPr lang="es-MX" b="1" i="1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7" y="2865348"/>
            <a:ext cx="10079309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err="1"/>
              <a:t>name</a:t>
            </a:r>
            <a:r>
              <a:rPr lang="es-MX" dirty="0"/>
              <a:t> : Pipeline para revisar archivo</a:t>
            </a:r>
          </a:p>
          <a:p>
            <a:br>
              <a:rPr lang="es-MX" dirty="0"/>
            </a:br>
            <a:r>
              <a:rPr lang="es-MX" dirty="0" err="1"/>
              <a:t>on</a:t>
            </a:r>
            <a:r>
              <a:rPr lang="es-MX" dirty="0"/>
              <a:t>:</a:t>
            </a:r>
          </a:p>
          <a:p>
            <a:r>
              <a:rPr lang="es-MX" dirty="0"/>
              <a:t>    </a:t>
            </a:r>
            <a:r>
              <a:rPr lang="es-MX" dirty="0" err="1"/>
              <a:t>push</a:t>
            </a:r>
            <a:r>
              <a:rPr lang="es-MX" dirty="0"/>
              <a:t>:</a:t>
            </a:r>
          </a:p>
          <a:p>
            <a:r>
              <a:rPr lang="es-MX" dirty="0"/>
              <a:t>        </a:t>
            </a:r>
            <a:r>
              <a:rPr lang="es-MX" dirty="0" err="1"/>
              <a:t>branches</a:t>
            </a:r>
            <a:r>
              <a:rPr lang="es-MX" dirty="0"/>
              <a:t> : ["</a:t>
            </a:r>
            <a:r>
              <a:rPr lang="es-MX" dirty="0" err="1"/>
              <a:t>main</a:t>
            </a:r>
            <a:r>
              <a:rPr lang="es-MX" dirty="0"/>
              <a:t>"]</a:t>
            </a:r>
          </a:p>
          <a:p>
            <a:br>
              <a:rPr lang="es-MX" dirty="0"/>
            </a:br>
            <a:r>
              <a:rPr lang="es-MX" dirty="0" err="1"/>
              <a:t>jobs</a:t>
            </a:r>
            <a:r>
              <a:rPr lang="es-MX" dirty="0"/>
              <a:t>:</a:t>
            </a:r>
          </a:p>
          <a:p>
            <a:r>
              <a:rPr lang="es-MX" dirty="0"/>
              <a:t>     </a:t>
            </a:r>
            <a:r>
              <a:rPr lang="es-MX" dirty="0" err="1"/>
              <a:t>build</a:t>
            </a:r>
            <a:r>
              <a:rPr lang="es-MX" dirty="0"/>
              <a:t>:</a:t>
            </a:r>
          </a:p>
          <a:p>
            <a:r>
              <a:rPr lang="es-MX" dirty="0"/>
              <a:t>        </a:t>
            </a:r>
            <a:r>
              <a:rPr lang="es-MX" dirty="0" err="1"/>
              <a:t>runs-on</a:t>
            </a:r>
            <a:r>
              <a:rPr lang="es-MX" dirty="0"/>
              <a:t> : </a:t>
            </a:r>
            <a:r>
              <a:rPr lang="es-MX" dirty="0" err="1"/>
              <a:t>ubuntu-latest</a:t>
            </a:r>
            <a:endParaRPr lang="es-MX" dirty="0"/>
          </a:p>
          <a:p>
            <a:br>
              <a:rPr lang="es-MX" dirty="0"/>
            </a:br>
            <a:endParaRPr lang="es-MX" dirty="0"/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976254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Crear pipeline para </a:t>
            </a:r>
            <a:r>
              <a:rPr lang="es-MX" dirty="0" err="1"/>
              <a:t>github</a:t>
            </a:r>
            <a:r>
              <a:rPr lang="es-MX" dirty="0"/>
              <a:t> </a:t>
            </a:r>
            <a:r>
              <a:rPr lang="es-MX" dirty="0" err="1"/>
              <a:t>actions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Es necesario crear una carpeta con el nombre </a:t>
            </a:r>
            <a:r>
              <a:rPr lang="es-MX" i="1" dirty="0"/>
              <a:t>.</a:t>
            </a:r>
            <a:r>
              <a:rPr lang="es-MX" i="1" dirty="0" err="1"/>
              <a:t>github</a:t>
            </a:r>
            <a:r>
              <a:rPr lang="es-MX" dirty="0"/>
              <a:t> y dentro una carpeta con el nombre </a:t>
            </a:r>
            <a:r>
              <a:rPr lang="es-MX" i="1" dirty="0" err="1"/>
              <a:t>worflows</a:t>
            </a:r>
            <a:r>
              <a:rPr lang="es-MX" dirty="0"/>
              <a:t> para dentro crear un archivo </a:t>
            </a:r>
            <a:r>
              <a:rPr lang="es-MX" b="1" i="1" dirty="0" err="1"/>
              <a:t>main.yml</a:t>
            </a:r>
            <a:endParaRPr lang="es-MX" b="1" i="1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7" y="2865348"/>
            <a:ext cx="1007930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        </a:t>
            </a:r>
            <a:r>
              <a:rPr lang="es-MX" dirty="0" err="1"/>
              <a:t>steps</a:t>
            </a:r>
            <a:r>
              <a:rPr lang="es-MX" dirty="0"/>
              <a:t>:</a:t>
            </a:r>
          </a:p>
          <a:p>
            <a:r>
              <a:rPr lang="es-MX" dirty="0"/>
              <a:t>            - </a:t>
            </a:r>
            <a:r>
              <a:rPr lang="es-MX" dirty="0" err="1"/>
              <a:t>name</a:t>
            </a:r>
            <a:r>
              <a:rPr lang="es-MX" dirty="0"/>
              <a:t>: </a:t>
            </a:r>
            <a:r>
              <a:rPr lang="es-MX" dirty="0" err="1"/>
              <a:t>Checkout</a:t>
            </a:r>
            <a:r>
              <a:rPr lang="es-MX" dirty="0"/>
              <a:t> del código</a:t>
            </a:r>
          </a:p>
          <a:p>
            <a:r>
              <a:rPr lang="es-MX" dirty="0"/>
              <a:t>              uses: </a:t>
            </a:r>
            <a:r>
              <a:rPr lang="es-MX" dirty="0" err="1"/>
              <a:t>actions</a:t>
            </a:r>
            <a:r>
              <a:rPr lang="es-MX" dirty="0"/>
              <a:t>/checkout@v4</a:t>
            </a:r>
          </a:p>
          <a:p>
            <a:r>
              <a:rPr lang="es-MX" dirty="0"/>
              <a:t>              </a:t>
            </a:r>
          </a:p>
          <a:p>
            <a:r>
              <a:rPr lang="es-MX" dirty="0"/>
              <a:t>            - </a:t>
            </a:r>
            <a:r>
              <a:rPr lang="es-MX" dirty="0" err="1"/>
              <a:t>name</a:t>
            </a:r>
            <a:r>
              <a:rPr lang="es-MX" dirty="0"/>
              <a:t>: Usar NODE JS</a:t>
            </a:r>
          </a:p>
          <a:p>
            <a:r>
              <a:rPr lang="es-MX" dirty="0"/>
              <a:t>              uses: </a:t>
            </a:r>
            <a:r>
              <a:rPr lang="es-MX" dirty="0" err="1"/>
              <a:t>actions</a:t>
            </a:r>
            <a:r>
              <a:rPr lang="es-MX" dirty="0"/>
              <a:t>/setup-node@v4</a:t>
            </a:r>
          </a:p>
          <a:p>
            <a:r>
              <a:rPr lang="es-MX" dirty="0"/>
              <a:t>              </a:t>
            </a:r>
            <a:r>
              <a:rPr lang="es-MX" dirty="0" err="1"/>
              <a:t>with</a:t>
            </a:r>
            <a:r>
              <a:rPr lang="es-MX" dirty="0"/>
              <a:t>:</a:t>
            </a:r>
          </a:p>
          <a:p>
            <a:r>
              <a:rPr lang="es-MX" dirty="0"/>
              <a:t>                </a:t>
            </a:r>
            <a:r>
              <a:rPr lang="es-MX" dirty="0" err="1"/>
              <a:t>node-version</a:t>
            </a:r>
            <a:r>
              <a:rPr lang="es-MX" dirty="0"/>
              <a:t>: '20'</a:t>
            </a:r>
          </a:p>
          <a:p>
            <a:r>
              <a:rPr lang="es-MX" dirty="0"/>
              <a:t>            </a:t>
            </a:r>
          </a:p>
          <a:p>
            <a:r>
              <a:rPr lang="es-MX" dirty="0"/>
              <a:t>            - </a:t>
            </a:r>
            <a:r>
              <a:rPr lang="es-MX" dirty="0" err="1"/>
              <a:t>name</a:t>
            </a:r>
            <a:r>
              <a:rPr lang="es-MX" dirty="0"/>
              <a:t>: Construir app con </a:t>
            </a:r>
            <a:r>
              <a:rPr lang="es-MX" dirty="0" err="1"/>
              <a:t>node</a:t>
            </a:r>
            <a:endParaRPr lang="es-MX" dirty="0"/>
          </a:p>
          <a:p>
            <a:r>
              <a:rPr lang="es-MX" dirty="0"/>
              <a:t>              run: </a:t>
            </a:r>
            <a:r>
              <a:rPr lang="es-MX" dirty="0" err="1"/>
              <a:t>npm</a:t>
            </a:r>
            <a:r>
              <a:rPr lang="es-MX" dirty="0"/>
              <a:t> </a:t>
            </a:r>
            <a:r>
              <a:rPr lang="es-MX" dirty="0" err="1"/>
              <a:t>install</a:t>
            </a:r>
            <a:r>
              <a:rPr lang="es-MX" dirty="0"/>
              <a:t> </a:t>
            </a:r>
          </a:p>
          <a:p>
            <a:br>
              <a:rPr lang="es-MX" dirty="0"/>
            </a:br>
            <a:endParaRPr lang="es-MX" dirty="0"/>
          </a:p>
          <a:p>
            <a:br>
              <a:rPr lang="es-MX" dirty="0"/>
            </a:br>
            <a:endParaRPr lang="es-MX" dirty="0"/>
          </a:p>
          <a:p>
            <a:endParaRPr lang="es-MX" sz="24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805880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De la </a:t>
            </a:r>
            <a:r>
              <a:rPr lang="es-MX" i="1" dirty="0">
                <a:latin typeface="Tw Cen MT Condensed Extra Bold" panose="020B0803020202020204" pitchFamily="34" charset="0"/>
              </a:rPr>
              <a:t>Teoría</a:t>
            </a:r>
            <a:r>
              <a:rPr lang="es-MX" dirty="0">
                <a:latin typeface="Tw Cen MT Condensed Extra Bold" panose="020B0803020202020204" pitchFamily="34" charset="0"/>
              </a:rPr>
              <a:t> a la </a:t>
            </a:r>
            <a:r>
              <a:rPr lang="es-MX" i="1" dirty="0"/>
              <a:t>Realidad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00543" y="-200416"/>
            <a:ext cx="4605263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1500453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2290437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/>
              <a:t>Subir cambios al repositorio y validar la </a:t>
            </a:r>
            <a:r>
              <a:rPr lang="es-MX" dirty="0" err="1"/>
              <a:t>accion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8BDAEA5-B75E-4298-9ACD-8A7546CE91BE}"/>
              </a:ext>
            </a:extLst>
          </p:cNvPr>
          <p:cNvGrpSpPr/>
          <p:nvPr/>
        </p:nvGrpSpPr>
        <p:grpSpPr>
          <a:xfrm>
            <a:off x="-213365" y="-321049"/>
            <a:ext cx="4572423" cy="7377830"/>
            <a:chOff x="-143839" y="-70274"/>
            <a:chExt cx="4323217" cy="7008958"/>
          </a:xfrm>
        </p:grpSpPr>
        <p:sp>
          <p:nvSpPr>
            <p:cNvPr id="42" name="Onda 41">
              <a:extLst>
                <a:ext uri="{FF2B5EF4-FFF2-40B4-BE49-F238E27FC236}">
                  <a16:creationId xmlns:a16="http://schemas.microsoft.com/office/drawing/2014/main" id="{2C3F077E-3C74-4646-A6D6-1662ED6F60B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3" name="Onda 42">
              <a:extLst>
                <a:ext uri="{FF2B5EF4-FFF2-40B4-BE49-F238E27FC236}">
                  <a16:creationId xmlns:a16="http://schemas.microsoft.com/office/drawing/2014/main" id="{62E950F0-BABA-4C1F-A4E8-90DFF389F44F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4" name="Onda 43">
              <a:extLst>
                <a:ext uri="{FF2B5EF4-FFF2-40B4-BE49-F238E27FC236}">
                  <a16:creationId xmlns:a16="http://schemas.microsoft.com/office/drawing/2014/main" id="{5C2953AE-FEDF-4C51-AB7D-978AA2AD2646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5" name="Onda 44">
              <a:extLst>
                <a:ext uri="{FF2B5EF4-FFF2-40B4-BE49-F238E27FC236}">
                  <a16:creationId xmlns:a16="http://schemas.microsoft.com/office/drawing/2014/main" id="{09F31071-F780-4C25-B501-27D76E5DFCF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6" name="Onda 45">
              <a:extLst>
                <a:ext uri="{FF2B5EF4-FFF2-40B4-BE49-F238E27FC236}">
                  <a16:creationId xmlns:a16="http://schemas.microsoft.com/office/drawing/2014/main" id="{6EB184F5-D9E0-433A-A551-F7993B7C0C7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7" name="Onda 46">
              <a:extLst>
                <a:ext uri="{FF2B5EF4-FFF2-40B4-BE49-F238E27FC236}">
                  <a16:creationId xmlns:a16="http://schemas.microsoft.com/office/drawing/2014/main" id="{23D85A7E-C254-4D8B-BF63-2AAB9B0BF59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8" name="Onda 47">
              <a:extLst>
                <a:ext uri="{FF2B5EF4-FFF2-40B4-BE49-F238E27FC236}">
                  <a16:creationId xmlns:a16="http://schemas.microsoft.com/office/drawing/2014/main" id="{1B74DDBB-828F-460D-8D01-1E1E011292AA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9" name="Onda 48">
              <a:extLst>
                <a:ext uri="{FF2B5EF4-FFF2-40B4-BE49-F238E27FC236}">
                  <a16:creationId xmlns:a16="http://schemas.microsoft.com/office/drawing/2014/main" id="{195865DB-8D50-47B9-B01F-105226268B03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0" name="Onda 49">
              <a:extLst>
                <a:ext uri="{FF2B5EF4-FFF2-40B4-BE49-F238E27FC236}">
                  <a16:creationId xmlns:a16="http://schemas.microsoft.com/office/drawing/2014/main" id="{EA487419-0A3C-42CC-8227-D9D9B16283FC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1" name="Onda 50">
              <a:extLst>
                <a:ext uri="{FF2B5EF4-FFF2-40B4-BE49-F238E27FC236}">
                  <a16:creationId xmlns:a16="http://schemas.microsoft.com/office/drawing/2014/main" id="{CA6D8F95-481D-4257-BA67-61BDDFC63757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2" name="Onda 51">
              <a:extLst>
                <a:ext uri="{FF2B5EF4-FFF2-40B4-BE49-F238E27FC236}">
                  <a16:creationId xmlns:a16="http://schemas.microsoft.com/office/drawing/2014/main" id="{2B53251E-ABDD-460D-84C9-5152313AA7FB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3" name="Onda 52">
              <a:extLst>
                <a:ext uri="{FF2B5EF4-FFF2-40B4-BE49-F238E27FC236}">
                  <a16:creationId xmlns:a16="http://schemas.microsoft.com/office/drawing/2014/main" id="{51820594-6F72-430F-8517-266745D19C8D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4" name="Onda 53">
              <a:extLst>
                <a:ext uri="{FF2B5EF4-FFF2-40B4-BE49-F238E27FC236}">
                  <a16:creationId xmlns:a16="http://schemas.microsoft.com/office/drawing/2014/main" id="{A6BC4E52-5360-4FA7-80A7-BCC198F0469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5" name="Onda 54">
              <a:extLst>
                <a:ext uri="{FF2B5EF4-FFF2-40B4-BE49-F238E27FC236}">
                  <a16:creationId xmlns:a16="http://schemas.microsoft.com/office/drawing/2014/main" id="{2FE73889-3CFD-423D-890A-81E0165A811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6" name="Onda 55">
              <a:extLst>
                <a:ext uri="{FF2B5EF4-FFF2-40B4-BE49-F238E27FC236}">
                  <a16:creationId xmlns:a16="http://schemas.microsoft.com/office/drawing/2014/main" id="{4819A9BA-0861-4E9E-AA9F-5A05C15E926B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7" name="Onda 56">
              <a:extLst>
                <a:ext uri="{FF2B5EF4-FFF2-40B4-BE49-F238E27FC236}">
                  <a16:creationId xmlns:a16="http://schemas.microsoft.com/office/drawing/2014/main" id="{19C2339C-ED2F-40FF-9C13-2011D9B13253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8" name="Onda 57">
              <a:extLst>
                <a:ext uri="{FF2B5EF4-FFF2-40B4-BE49-F238E27FC236}">
                  <a16:creationId xmlns:a16="http://schemas.microsoft.com/office/drawing/2014/main" id="{51FBB1B1-DE6F-4A35-99A6-9091399C8DA5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9" name="Onda 58">
              <a:extLst>
                <a:ext uri="{FF2B5EF4-FFF2-40B4-BE49-F238E27FC236}">
                  <a16:creationId xmlns:a16="http://schemas.microsoft.com/office/drawing/2014/main" id="{3B9CE817-F0C7-41FF-A991-EEC2B02F9BCA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781137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2290437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Definir la primer validación en el </a:t>
            </a:r>
            <a:r>
              <a:rPr lang="es-MX" dirty="0" err="1">
                <a:latin typeface="Tw Cen MT Condensed Extra Bold" panose="020B0803020202020204" pitchFamily="34" charset="0"/>
              </a:rPr>
              <a:t>main.</a:t>
            </a:r>
            <a:r>
              <a:rPr lang="es-MX" dirty="0" err="1"/>
              <a:t>yml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8BDAEA5-B75E-4298-9ACD-8A7546CE91BE}"/>
              </a:ext>
            </a:extLst>
          </p:cNvPr>
          <p:cNvGrpSpPr/>
          <p:nvPr/>
        </p:nvGrpSpPr>
        <p:grpSpPr>
          <a:xfrm>
            <a:off x="-1278076" y="-321049"/>
            <a:ext cx="5085987" cy="7377830"/>
            <a:chOff x="-143839" y="-70274"/>
            <a:chExt cx="4323217" cy="7008958"/>
          </a:xfrm>
        </p:grpSpPr>
        <p:sp>
          <p:nvSpPr>
            <p:cNvPr id="42" name="Onda 41">
              <a:extLst>
                <a:ext uri="{FF2B5EF4-FFF2-40B4-BE49-F238E27FC236}">
                  <a16:creationId xmlns:a16="http://schemas.microsoft.com/office/drawing/2014/main" id="{2C3F077E-3C74-4646-A6D6-1662ED6F60B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3" name="Onda 42">
              <a:extLst>
                <a:ext uri="{FF2B5EF4-FFF2-40B4-BE49-F238E27FC236}">
                  <a16:creationId xmlns:a16="http://schemas.microsoft.com/office/drawing/2014/main" id="{62E950F0-BABA-4C1F-A4E8-90DFF389F44F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4" name="Onda 43">
              <a:extLst>
                <a:ext uri="{FF2B5EF4-FFF2-40B4-BE49-F238E27FC236}">
                  <a16:creationId xmlns:a16="http://schemas.microsoft.com/office/drawing/2014/main" id="{5C2953AE-FEDF-4C51-AB7D-978AA2AD2646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5" name="Onda 44">
              <a:extLst>
                <a:ext uri="{FF2B5EF4-FFF2-40B4-BE49-F238E27FC236}">
                  <a16:creationId xmlns:a16="http://schemas.microsoft.com/office/drawing/2014/main" id="{09F31071-F780-4C25-B501-27D76E5DFCF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6" name="Onda 45">
              <a:extLst>
                <a:ext uri="{FF2B5EF4-FFF2-40B4-BE49-F238E27FC236}">
                  <a16:creationId xmlns:a16="http://schemas.microsoft.com/office/drawing/2014/main" id="{6EB184F5-D9E0-433A-A551-F7993B7C0C7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7" name="Onda 46">
              <a:extLst>
                <a:ext uri="{FF2B5EF4-FFF2-40B4-BE49-F238E27FC236}">
                  <a16:creationId xmlns:a16="http://schemas.microsoft.com/office/drawing/2014/main" id="{23D85A7E-C254-4D8B-BF63-2AAB9B0BF59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8" name="Onda 47">
              <a:extLst>
                <a:ext uri="{FF2B5EF4-FFF2-40B4-BE49-F238E27FC236}">
                  <a16:creationId xmlns:a16="http://schemas.microsoft.com/office/drawing/2014/main" id="{1B74DDBB-828F-460D-8D01-1E1E011292AA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9" name="Onda 48">
              <a:extLst>
                <a:ext uri="{FF2B5EF4-FFF2-40B4-BE49-F238E27FC236}">
                  <a16:creationId xmlns:a16="http://schemas.microsoft.com/office/drawing/2014/main" id="{195865DB-8D50-47B9-B01F-105226268B03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0" name="Onda 49">
              <a:extLst>
                <a:ext uri="{FF2B5EF4-FFF2-40B4-BE49-F238E27FC236}">
                  <a16:creationId xmlns:a16="http://schemas.microsoft.com/office/drawing/2014/main" id="{EA487419-0A3C-42CC-8227-D9D9B16283FC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1" name="Onda 50">
              <a:extLst>
                <a:ext uri="{FF2B5EF4-FFF2-40B4-BE49-F238E27FC236}">
                  <a16:creationId xmlns:a16="http://schemas.microsoft.com/office/drawing/2014/main" id="{CA6D8F95-481D-4257-BA67-61BDDFC63757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2" name="Onda 51">
              <a:extLst>
                <a:ext uri="{FF2B5EF4-FFF2-40B4-BE49-F238E27FC236}">
                  <a16:creationId xmlns:a16="http://schemas.microsoft.com/office/drawing/2014/main" id="{2B53251E-ABDD-460D-84C9-5152313AA7FB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3" name="Onda 52">
              <a:extLst>
                <a:ext uri="{FF2B5EF4-FFF2-40B4-BE49-F238E27FC236}">
                  <a16:creationId xmlns:a16="http://schemas.microsoft.com/office/drawing/2014/main" id="{51820594-6F72-430F-8517-266745D19C8D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4" name="Onda 53">
              <a:extLst>
                <a:ext uri="{FF2B5EF4-FFF2-40B4-BE49-F238E27FC236}">
                  <a16:creationId xmlns:a16="http://schemas.microsoft.com/office/drawing/2014/main" id="{A6BC4E52-5360-4FA7-80A7-BCC198F0469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5" name="Onda 54">
              <a:extLst>
                <a:ext uri="{FF2B5EF4-FFF2-40B4-BE49-F238E27FC236}">
                  <a16:creationId xmlns:a16="http://schemas.microsoft.com/office/drawing/2014/main" id="{2FE73889-3CFD-423D-890A-81E0165A811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6" name="Onda 55">
              <a:extLst>
                <a:ext uri="{FF2B5EF4-FFF2-40B4-BE49-F238E27FC236}">
                  <a16:creationId xmlns:a16="http://schemas.microsoft.com/office/drawing/2014/main" id="{4819A9BA-0861-4E9E-AA9F-5A05C15E926B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7" name="Onda 56">
              <a:extLst>
                <a:ext uri="{FF2B5EF4-FFF2-40B4-BE49-F238E27FC236}">
                  <a16:creationId xmlns:a16="http://schemas.microsoft.com/office/drawing/2014/main" id="{19C2339C-ED2F-40FF-9C13-2011D9B13253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8" name="Onda 57">
              <a:extLst>
                <a:ext uri="{FF2B5EF4-FFF2-40B4-BE49-F238E27FC236}">
                  <a16:creationId xmlns:a16="http://schemas.microsoft.com/office/drawing/2014/main" id="{51FBB1B1-DE6F-4A35-99A6-9091399C8DA5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9" name="Onda 58">
              <a:extLst>
                <a:ext uri="{FF2B5EF4-FFF2-40B4-BE49-F238E27FC236}">
                  <a16:creationId xmlns:a16="http://schemas.microsoft.com/office/drawing/2014/main" id="{3B9CE817-F0C7-41FF-A991-EEC2B02F9BCA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3944959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Validar si se tienen los archivos necesarios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Modificar el archivo  </a:t>
            </a:r>
            <a:r>
              <a:rPr lang="es-MX" b="1" i="1" dirty="0" err="1"/>
              <a:t>main.yml</a:t>
            </a:r>
            <a:r>
              <a:rPr lang="es-MX" dirty="0"/>
              <a:t> para validar si existe el archivo app.js</a:t>
            </a:r>
            <a:endParaRPr lang="es-MX" b="1" i="1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7" y="2865348"/>
            <a:ext cx="1007930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/>
              <a:t>       - </a:t>
            </a:r>
            <a:r>
              <a:rPr lang="es-MX" sz="2400" dirty="0" err="1"/>
              <a:t>name</a:t>
            </a:r>
            <a:r>
              <a:rPr lang="es-MX" sz="2400" dirty="0"/>
              <a:t>: Verificar si app.js existe</a:t>
            </a:r>
          </a:p>
          <a:p>
            <a:r>
              <a:rPr lang="es-MX" sz="2400" dirty="0"/>
              <a:t>              run: |</a:t>
            </a:r>
          </a:p>
          <a:p>
            <a:r>
              <a:rPr lang="es-MX" sz="2400" dirty="0"/>
              <a:t>                </a:t>
            </a:r>
            <a:r>
              <a:rPr lang="es-MX" sz="2400" dirty="0" err="1"/>
              <a:t>if</a:t>
            </a:r>
            <a:r>
              <a:rPr lang="es-MX" sz="2400" dirty="0"/>
              <a:t> [ ! -f "$GITHUB_WORKSPACE/app.js" ]; </a:t>
            </a:r>
            <a:r>
              <a:rPr lang="es-MX" sz="2400" dirty="0" err="1"/>
              <a:t>then</a:t>
            </a:r>
            <a:endParaRPr lang="es-MX" sz="2400" dirty="0"/>
          </a:p>
          <a:p>
            <a:r>
              <a:rPr lang="es-MX" sz="2400" dirty="0"/>
              <a:t>                    echo "No se encontró app.js en la raíz."</a:t>
            </a:r>
          </a:p>
          <a:p>
            <a:r>
              <a:rPr lang="es-MX" sz="2400" dirty="0"/>
              <a:t>                    </a:t>
            </a:r>
            <a:r>
              <a:rPr lang="es-MX" sz="2400" dirty="0" err="1"/>
              <a:t>exit</a:t>
            </a:r>
            <a:r>
              <a:rPr lang="es-MX" sz="2400" dirty="0"/>
              <a:t> 1</a:t>
            </a:r>
          </a:p>
          <a:p>
            <a:r>
              <a:rPr lang="es-MX" sz="2400" dirty="0"/>
              <a:t>                fi</a:t>
            </a:r>
          </a:p>
          <a:p>
            <a:r>
              <a:rPr lang="es-MX" sz="2400" dirty="0"/>
              <a:t>                echo "Se encontró app.js. Continuando con el </a:t>
            </a:r>
            <a:r>
              <a:rPr lang="es-MX" sz="2400" dirty="0" err="1"/>
              <a:t>workflow</a:t>
            </a:r>
            <a:r>
              <a:rPr lang="es-MX" sz="2400" dirty="0"/>
              <a:t>..."</a:t>
            </a:r>
          </a:p>
          <a:p>
            <a:r>
              <a:rPr lang="es-MX" sz="2400" dirty="0"/>
              <a:t>                    </a:t>
            </a:r>
          </a:p>
          <a:p>
            <a:br>
              <a:rPr lang="es-MX" sz="2400" dirty="0"/>
            </a:br>
            <a:endParaRPr lang="es-MX" sz="2400" dirty="0"/>
          </a:p>
          <a:p>
            <a:br>
              <a:rPr lang="es-MX" sz="2400" dirty="0"/>
            </a:br>
            <a:endParaRPr lang="es-MX" sz="2400" dirty="0"/>
          </a:p>
          <a:p>
            <a:endParaRPr lang="es-MX" sz="32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632763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2290437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/>
              <a:t>Agregar funcionalidad a la API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8BDAEA5-B75E-4298-9ACD-8A7546CE91BE}"/>
              </a:ext>
            </a:extLst>
          </p:cNvPr>
          <p:cNvGrpSpPr/>
          <p:nvPr/>
        </p:nvGrpSpPr>
        <p:grpSpPr>
          <a:xfrm>
            <a:off x="-1278076" y="-321049"/>
            <a:ext cx="5085987" cy="7377830"/>
            <a:chOff x="-143839" y="-70274"/>
            <a:chExt cx="4323217" cy="7008958"/>
          </a:xfrm>
        </p:grpSpPr>
        <p:sp>
          <p:nvSpPr>
            <p:cNvPr id="42" name="Onda 41">
              <a:extLst>
                <a:ext uri="{FF2B5EF4-FFF2-40B4-BE49-F238E27FC236}">
                  <a16:creationId xmlns:a16="http://schemas.microsoft.com/office/drawing/2014/main" id="{2C3F077E-3C74-4646-A6D6-1662ED6F60B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3" name="Onda 42">
              <a:extLst>
                <a:ext uri="{FF2B5EF4-FFF2-40B4-BE49-F238E27FC236}">
                  <a16:creationId xmlns:a16="http://schemas.microsoft.com/office/drawing/2014/main" id="{62E950F0-BABA-4C1F-A4E8-90DFF389F44F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4" name="Onda 43">
              <a:extLst>
                <a:ext uri="{FF2B5EF4-FFF2-40B4-BE49-F238E27FC236}">
                  <a16:creationId xmlns:a16="http://schemas.microsoft.com/office/drawing/2014/main" id="{5C2953AE-FEDF-4C51-AB7D-978AA2AD2646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5" name="Onda 44">
              <a:extLst>
                <a:ext uri="{FF2B5EF4-FFF2-40B4-BE49-F238E27FC236}">
                  <a16:creationId xmlns:a16="http://schemas.microsoft.com/office/drawing/2014/main" id="{09F31071-F780-4C25-B501-27D76E5DFCF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6" name="Onda 45">
              <a:extLst>
                <a:ext uri="{FF2B5EF4-FFF2-40B4-BE49-F238E27FC236}">
                  <a16:creationId xmlns:a16="http://schemas.microsoft.com/office/drawing/2014/main" id="{6EB184F5-D9E0-433A-A551-F7993B7C0C7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7" name="Onda 46">
              <a:extLst>
                <a:ext uri="{FF2B5EF4-FFF2-40B4-BE49-F238E27FC236}">
                  <a16:creationId xmlns:a16="http://schemas.microsoft.com/office/drawing/2014/main" id="{23D85A7E-C254-4D8B-BF63-2AAB9B0BF59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8" name="Onda 47">
              <a:extLst>
                <a:ext uri="{FF2B5EF4-FFF2-40B4-BE49-F238E27FC236}">
                  <a16:creationId xmlns:a16="http://schemas.microsoft.com/office/drawing/2014/main" id="{1B74DDBB-828F-460D-8D01-1E1E011292AA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9" name="Onda 48">
              <a:extLst>
                <a:ext uri="{FF2B5EF4-FFF2-40B4-BE49-F238E27FC236}">
                  <a16:creationId xmlns:a16="http://schemas.microsoft.com/office/drawing/2014/main" id="{195865DB-8D50-47B9-B01F-105226268B03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0" name="Onda 49">
              <a:extLst>
                <a:ext uri="{FF2B5EF4-FFF2-40B4-BE49-F238E27FC236}">
                  <a16:creationId xmlns:a16="http://schemas.microsoft.com/office/drawing/2014/main" id="{EA487419-0A3C-42CC-8227-D9D9B16283FC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1" name="Onda 50">
              <a:extLst>
                <a:ext uri="{FF2B5EF4-FFF2-40B4-BE49-F238E27FC236}">
                  <a16:creationId xmlns:a16="http://schemas.microsoft.com/office/drawing/2014/main" id="{CA6D8F95-481D-4257-BA67-61BDDFC63757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2" name="Onda 51">
              <a:extLst>
                <a:ext uri="{FF2B5EF4-FFF2-40B4-BE49-F238E27FC236}">
                  <a16:creationId xmlns:a16="http://schemas.microsoft.com/office/drawing/2014/main" id="{2B53251E-ABDD-460D-84C9-5152313AA7FB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3" name="Onda 52">
              <a:extLst>
                <a:ext uri="{FF2B5EF4-FFF2-40B4-BE49-F238E27FC236}">
                  <a16:creationId xmlns:a16="http://schemas.microsoft.com/office/drawing/2014/main" id="{51820594-6F72-430F-8517-266745D19C8D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4" name="Onda 53">
              <a:extLst>
                <a:ext uri="{FF2B5EF4-FFF2-40B4-BE49-F238E27FC236}">
                  <a16:creationId xmlns:a16="http://schemas.microsoft.com/office/drawing/2014/main" id="{A6BC4E52-5360-4FA7-80A7-BCC198F0469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5" name="Onda 54">
              <a:extLst>
                <a:ext uri="{FF2B5EF4-FFF2-40B4-BE49-F238E27FC236}">
                  <a16:creationId xmlns:a16="http://schemas.microsoft.com/office/drawing/2014/main" id="{2FE73889-3CFD-423D-890A-81E0165A811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6" name="Onda 55">
              <a:extLst>
                <a:ext uri="{FF2B5EF4-FFF2-40B4-BE49-F238E27FC236}">
                  <a16:creationId xmlns:a16="http://schemas.microsoft.com/office/drawing/2014/main" id="{4819A9BA-0861-4E9E-AA9F-5A05C15E926B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7" name="Onda 56">
              <a:extLst>
                <a:ext uri="{FF2B5EF4-FFF2-40B4-BE49-F238E27FC236}">
                  <a16:creationId xmlns:a16="http://schemas.microsoft.com/office/drawing/2014/main" id="{19C2339C-ED2F-40FF-9C13-2011D9B13253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8" name="Onda 57">
              <a:extLst>
                <a:ext uri="{FF2B5EF4-FFF2-40B4-BE49-F238E27FC236}">
                  <a16:creationId xmlns:a16="http://schemas.microsoft.com/office/drawing/2014/main" id="{51FBB1B1-DE6F-4A35-99A6-9091399C8DA5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9" name="Onda 58">
              <a:extLst>
                <a:ext uri="{FF2B5EF4-FFF2-40B4-BE49-F238E27FC236}">
                  <a16:creationId xmlns:a16="http://schemas.microsoft.com/office/drawing/2014/main" id="{3B9CE817-F0C7-41FF-A991-EEC2B02F9BCA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41464052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Validar si se tienen los archivos necesarios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Modificar el archivo  </a:t>
            </a:r>
            <a:r>
              <a:rPr lang="es-MX" b="1" i="1" dirty="0"/>
              <a:t>app.js</a:t>
            </a:r>
            <a:r>
              <a:rPr lang="es-MX" dirty="0"/>
              <a:t> para agregar una función que reciba 2 números y los sume.</a:t>
            </a:r>
            <a:endParaRPr lang="es-MX" b="1" i="1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7" y="2865348"/>
            <a:ext cx="1007930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err="1"/>
              <a:t>app.get</a:t>
            </a:r>
            <a:r>
              <a:rPr lang="es-MX" sz="2800" dirty="0"/>
              <a:t>('/suma', (</a:t>
            </a:r>
            <a:r>
              <a:rPr lang="es-MX" sz="2800" dirty="0" err="1"/>
              <a:t>req</a:t>
            </a:r>
            <a:r>
              <a:rPr lang="es-MX" sz="2800" dirty="0"/>
              <a:t>, res) =&gt; {</a:t>
            </a:r>
            <a:br>
              <a:rPr lang="es-MX" sz="2800" dirty="0"/>
            </a:br>
            <a:r>
              <a:rPr lang="es-MX" sz="2800" dirty="0"/>
              <a:t>	</a:t>
            </a:r>
            <a:r>
              <a:rPr lang="es-MX" sz="2800" dirty="0" err="1"/>
              <a:t>const</a:t>
            </a:r>
            <a:r>
              <a:rPr lang="es-MX" sz="2800" dirty="0"/>
              <a:t> { a, b } = </a:t>
            </a:r>
            <a:r>
              <a:rPr lang="es-MX" sz="2800" dirty="0" err="1"/>
              <a:t>req.query</a:t>
            </a:r>
            <a:r>
              <a:rPr lang="es-MX" sz="2800" dirty="0"/>
              <a:t>;</a:t>
            </a:r>
            <a:br>
              <a:rPr lang="es-MX" sz="2800" dirty="0"/>
            </a:br>
            <a:r>
              <a:rPr lang="es-MX" sz="2800" dirty="0"/>
              <a:t>	</a:t>
            </a:r>
            <a:r>
              <a:rPr lang="es-MX" sz="2800" dirty="0" err="1"/>
              <a:t>const</a:t>
            </a:r>
            <a:r>
              <a:rPr lang="es-MX" sz="2800" dirty="0"/>
              <a:t> resultado = </a:t>
            </a:r>
            <a:r>
              <a:rPr lang="es-MX" sz="2800" dirty="0" err="1"/>
              <a:t>Number</a:t>
            </a:r>
            <a:r>
              <a:rPr lang="es-MX" sz="2800" dirty="0"/>
              <a:t>(a) + </a:t>
            </a:r>
            <a:r>
              <a:rPr lang="es-MX" sz="2800" dirty="0" err="1"/>
              <a:t>Number</a:t>
            </a:r>
            <a:r>
              <a:rPr lang="es-MX" sz="2800" dirty="0"/>
              <a:t>(b);</a:t>
            </a:r>
            <a:br>
              <a:rPr lang="es-MX" sz="2800" dirty="0"/>
            </a:br>
            <a:r>
              <a:rPr lang="es-MX" sz="2800" dirty="0"/>
              <a:t>	</a:t>
            </a:r>
            <a:r>
              <a:rPr lang="es-MX" sz="2800" dirty="0" err="1"/>
              <a:t>res.json</a:t>
            </a:r>
            <a:r>
              <a:rPr lang="es-MX" sz="2800" dirty="0"/>
              <a:t>({ resultado });</a:t>
            </a:r>
            <a:br>
              <a:rPr lang="es-MX" sz="2800" dirty="0"/>
            </a:br>
            <a:r>
              <a:rPr lang="es-MX" sz="2800" dirty="0"/>
              <a:t>});    </a:t>
            </a:r>
          </a:p>
          <a:p>
            <a:br>
              <a:rPr lang="es-MX" sz="2800" dirty="0"/>
            </a:br>
            <a:endParaRPr lang="es-MX" sz="2800" dirty="0"/>
          </a:p>
          <a:p>
            <a:br>
              <a:rPr lang="es-MX" sz="2800" dirty="0"/>
            </a:br>
            <a:endParaRPr lang="es-MX" sz="2800" dirty="0"/>
          </a:p>
          <a:p>
            <a:endParaRPr lang="es-MX" sz="36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255006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2290437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/>
              <a:t>Probar en local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98BDAEA5-B75E-4298-9ACD-8A7546CE91BE}"/>
              </a:ext>
            </a:extLst>
          </p:cNvPr>
          <p:cNvGrpSpPr/>
          <p:nvPr/>
        </p:nvGrpSpPr>
        <p:grpSpPr>
          <a:xfrm>
            <a:off x="-1278076" y="-321049"/>
            <a:ext cx="5085987" cy="7377830"/>
            <a:chOff x="-143839" y="-70274"/>
            <a:chExt cx="4323217" cy="7008958"/>
          </a:xfrm>
        </p:grpSpPr>
        <p:sp>
          <p:nvSpPr>
            <p:cNvPr id="42" name="Onda 41">
              <a:extLst>
                <a:ext uri="{FF2B5EF4-FFF2-40B4-BE49-F238E27FC236}">
                  <a16:creationId xmlns:a16="http://schemas.microsoft.com/office/drawing/2014/main" id="{2C3F077E-3C74-4646-A6D6-1662ED6F60B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3" name="Onda 42">
              <a:extLst>
                <a:ext uri="{FF2B5EF4-FFF2-40B4-BE49-F238E27FC236}">
                  <a16:creationId xmlns:a16="http://schemas.microsoft.com/office/drawing/2014/main" id="{62E950F0-BABA-4C1F-A4E8-90DFF389F44F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4" name="Onda 43">
              <a:extLst>
                <a:ext uri="{FF2B5EF4-FFF2-40B4-BE49-F238E27FC236}">
                  <a16:creationId xmlns:a16="http://schemas.microsoft.com/office/drawing/2014/main" id="{5C2953AE-FEDF-4C51-AB7D-978AA2AD2646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5" name="Onda 44">
              <a:extLst>
                <a:ext uri="{FF2B5EF4-FFF2-40B4-BE49-F238E27FC236}">
                  <a16:creationId xmlns:a16="http://schemas.microsoft.com/office/drawing/2014/main" id="{09F31071-F780-4C25-B501-27D76E5DFCF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6" name="Onda 45">
              <a:extLst>
                <a:ext uri="{FF2B5EF4-FFF2-40B4-BE49-F238E27FC236}">
                  <a16:creationId xmlns:a16="http://schemas.microsoft.com/office/drawing/2014/main" id="{6EB184F5-D9E0-433A-A551-F7993B7C0C7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7" name="Onda 46">
              <a:extLst>
                <a:ext uri="{FF2B5EF4-FFF2-40B4-BE49-F238E27FC236}">
                  <a16:creationId xmlns:a16="http://schemas.microsoft.com/office/drawing/2014/main" id="{23D85A7E-C254-4D8B-BF63-2AAB9B0BF59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8" name="Onda 47">
              <a:extLst>
                <a:ext uri="{FF2B5EF4-FFF2-40B4-BE49-F238E27FC236}">
                  <a16:creationId xmlns:a16="http://schemas.microsoft.com/office/drawing/2014/main" id="{1B74DDBB-828F-460D-8D01-1E1E011292AA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9" name="Onda 48">
              <a:extLst>
                <a:ext uri="{FF2B5EF4-FFF2-40B4-BE49-F238E27FC236}">
                  <a16:creationId xmlns:a16="http://schemas.microsoft.com/office/drawing/2014/main" id="{195865DB-8D50-47B9-B01F-105226268B03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0" name="Onda 49">
              <a:extLst>
                <a:ext uri="{FF2B5EF4-FFF2-40B4-BE49-F238E27FC236}">
                  <a16:creationId xmlns:a16="http://schemas.microsoft.com/office/drawing/2014/main" id="{EA487419-0A3C-42CC-8227-D9D9B16283FC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1" name="Onda 50">
              <a:extLst>
                <a:ext uri="{FF2B5EF4-FFF2-40B4-BE49-F238E27FC236}">
                  <a16:creationId xmlns:a16="http://schemas.microsoft.com/office/drawing/2014/main" id="{CA6D8F95-481D-4257-BA67-61BDDFC63757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2" name="Onda 51">
              <a:extLst>
                <a:ext uri="{FF2B5EF4-FFF2-40B4-BE49-F238E27FC236}">
                  <a16:creationId xmlns:a16="http://schemas.microsoft.com/office/drawing/2014/main" id="{2B53251E-ABDD-460D-84C9-5152313AA7FB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3" name="Onda 52">
              <a:extLst>
                <a:ext uri="{FF2B5EF4-FFF2-40B4-BE49-F238E27FC236}">
                  <a16:creationId xmlns:a16="http://schemas.microsoft.com/office/drawing/2014/main" id="{51820594-6F72-430F-8517-266745D19C8D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4" name="Onda 53">
              <a:extLst>
                <a:ext uri="{FF2B5EF4-FFF2-40B4-BE49-F238E27FC236}">
                  <a16:creationId xmlns:a16="http://schemas.microsoft.com/office/drawing/2014/main" id="{A6BC4E52-5360-4FA7-80A7-BCC198F0469C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5" name="Onda 54">
              <a:extLst>
                <a:ext uri="{FF2B5EF4-FFF2-40B4-BE49-F238E27FC236}">
                  <a16:creationId xmlns:a16="http://schemas.microsoft.com/office/drawing/2014/main" id="{2FE73889-3CFD-423D-890A-81E0165A8119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6" name="Onda 55">
              <a:extLst>
                <a:ext uri="{FF2B5EF4-FFF2-40B4-BE49-F238E27FC236}">
                  <a16:creationId xmlns:a16="http://schemas.microsoft.com/office/drawing/2014/main" id="{4819A9BA-0861-4E9E-AA9F-5A05C15E926B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7" name="Onda 56">
              <a:extLst>
                <a:ext uri="{FF2B5EF4-FFF2-40B4-BE49-F238E27FC236}">
                  <a16:creationId xmlns:a16="http://schemas.microsoft.com/office/drawing/2014/main" id="{19C2339C-ED2F-40FF-9C13-2011D9B13253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8" name="Onda 57">
              <a:extLst>
                <a:ext uri="{FF2B5EF4-FFF2-40B4-BE49-F238E27FC236}">
                  <a16:creationId xmlns:a16="http://schemas.microsoft.com/office/drawing/2014/main" id="{51FBB1B1-DE6F-4A35-99A6-9091399C8DA5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59" name="Onda 58">
              <a:extLst>
                <a:ext uri="{FF2B5EF4-FFF2-40B4-BE49-F238E27FC236}">
                  <a16:creationId xmlns:a16="http://schemas.microsoft.com/office/drawing/2014/main" id="{3B9CE817-F0C7-41FF-A991-EEC2B02F9BCA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9407650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Probar cambios en local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Ejecutar el comando </a:t>
            </a:r>
            <a:r>
              <a:rPr lang="es-MX" b="1" i="1" dirty="0" err="1"/>
              <a:t>node</a:t>
            </a:r>
            <a:r>
              <a:rPr lang="es-MX" b="1" i="1" dirty="0"/>
              <a:t> server.js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644339"/>
            <a:ext cx="10944334" cy="357111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780757" y="2865348"/>
            <a:ext cx="10079309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/>
              <a:t>Acceder a la dirección url: http://localhost:3000/suma?a=2&amp;b=3  </a:t>
            </a:r>
          </a:p>
          <a:p>
            <a:br>
              <a:rPr lang="es-MX" sz="2800" dirty="0"/>
            </a:br>
            <a:endParaRPr lang="es-MX" sz="2800" dirty="0"/>
          </a:p>
          <a:p>
            <a:br>
              <a:rPr lang="es-MX" sz="2800" dirty="0"/>
            </a:br>
            <a:endParaRPr lang="es-MX" sz="2800" dirty="0"/>
          </a:p>
          <a:p>
            <a:endParaRPr lang="es-MX" sz="36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4035326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/>
              <a:t>Crear pruebas </a:t>
            </a:r>
            <a:r>
              <a:rPr lang="es-MX" dirty="0" err="1"/>
              <a:t>automaticas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29993" y="-350729"/>
            <a:ext cx="2584054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3182314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Librería </a:t>
            </a:r>
            <a:r>
              <a:rPr lang="es-MX" dirty="0" err="1"/>
              <a:t>Jest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La librería </a:t>
            </a:r>
            <a:r>
              <a:rPr lang="es-MX" dirty="0" err="1"/>
              <a:t>Jest</a:t>
            </a:r>
            <a:r>
              <a:rPr lang="es-MX" dirty="0"/>
              <a:t> permite definir pruebas unitarias de forma sencilla y rápida sin programar tanto en una aplicación </a:t>
            </a:r>
            <a:r>
              <a:rPr lang="es-MX" dirty="0" err="1"/>
              <a:t>NodeJS</a:t>
            </a:r>
            <a:r>
              <a:rPr lang="es-MX" dirty="0"/>
              <a:t>, por lo cual será incluida en el proyecto actual.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4133589"/>
            <a:ext cx="10944334" cy="208186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668022" y="4518784"/>
            <a:ext cx="10079309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err="1"/>
              <a:t>npm</a:t>
            </a:r>
            <a:r>
              <a:rPr lang="es-MX" sz="2800" dirty="0"/>
              <a:t> </a:t>
            </a:r>
            <a:r>
              <a:rPr lang="es-MX" sz="2800" dirty="0" err="1"/>
              <a:t>install</a:t>
            </a:r>
            <a:r>
              <a:rPr lang="es-MX" sz="2800" dirty="0"/>
              <a:t> –</a:t>
            </a:r>
            <a:r>
              <a:rPr lang="es-MX" sz="2800" dirty="0" err="1"/>
              <a:t>save-dev</a:t>
            </a:r>
            <a:r>
              <a:rPr lang="es-MX" sz="2800" dirty="0"/>
              <a:t> </a:t>
            </a:r>
            <a:r>
              <a:rPr lang="es-MX" sz="2800" dirty="0" err="1"/>
              <a:t>jest</a:t>
            </a:r>
            <a:r>
              <a:rPr lang="es-MX" sz="2800" dirty="0"/>
              <a:t> </a:t>
            </a:r>
            <a:r>
              <a:rPr lang="es-MX" sz="2800" dirty="0" err="1"/>
              <a:t>supertest</a:t>
            </a:r>
            <a:br>
              <a:rPr lang="es-MX" sz="2800" dirty="0"/>
            </a:br>
            <a:endParaRPr lang="es-MX" sz="2800" dirty="0"/>
          </a:p>
          <a:p>
            <a:br>
              <a:rPr lang="es-MX" sz="2800" dirty="0"/>
            </a:br>
            <a:endParaRPr lang="es-MX" sz="2800" dirty="0"/>
          </a:p>
          <a:p>
            <a:endParaRPr lang="es-MX" sz="3600" b="1" dirty="0">
              <a:latin typeface="Cascadia Code" panose="020B0609020000020004" pitchFamily="49" charset="0"/>
              <a:cs typeface="Cascadia Code" panose="020B0609020000020004" pitchFamily="49" charset="0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978622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Librería </a:t>
            </a:r>
            <a:r>
              <a:rPr lang="es-MX" dirty="0" err="1"/>
              <a:t>Jest</a:t>
            </a:r>
            <a:r>
              <a:rPr lang="es-MX" dirty="0"/>
              <a:t> en proyecto local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Una vez instalada la librería </a:t>
            </a:r>
            <a:r>
              <a:rPr lang="es-MX" b="1" i="1" dirty="0" err="1"/>
              <a:t>Jest</a:t>
            </a:r>
            <a:r>
              <a:rPr lang="es-MX" dirty="0"/>
              <a:t>, acceder al archivo </a:t>
            </a:r>
            <a:r>
              <a:rPr lang="es-MX" b="1" i="1" dirty="0" err="1"/>
              <a:t>package.json</a:t>
            </a:r>
            <a:r>
              <a:rPr lang="es-MX" dirty="0"/>
              <a:t> y modificar la etiqueta </a:t>
            </a:r>
            <a:r>
              <a:rPr lang="es-MX" b="1" i="1" dirty="0"/>
              <a:t>test:</a:t>
            </a:r>
            <a:endParaRPr lang="es-MX" dirty="0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4133589"/>
            <a:ext cx="10944334" cy="2081860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668022" y="4518784"/>
            <a:ext cx="1007930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/>
              <a:t>“scripts”: {</a:t>
            </a:r>
          </a:p>
          <a:p>
            <a:r>
              <a:rPr lang="es-MX" sz="2800" dirty="0"/>
              <a:t>	“test”: “</a:t>
            </a:r>
            <a:r>
              <a:rPr lang="es-MX" sz="2800" dirty="0" err="1"/>
              <a:t>jest</a:t>
            </a:r>
            <a:r>
              <a:rPr lang="es-MX" sz="2800" dirty="0"/>
              <a:t>”</a:t>
            </a:r>
          </a:p>
          <a:p>
            <a:r>
              <a:rPr lang="es-MX" sz="2800" dirty="0"/>
              <a:t>}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1034855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>
                <a:latin typeface="Tw Cen MT Condensed Extra Bold" panose="020B0803020202020204" pitchFamily="34" charset="0"/>
              </a:rPr>
              <a:t>Integración continua y Despliegue continuo de apps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F275A4C-4765-43ED-873E-7C82444F07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s-MX" dirty="0"/>
              <a:t>Fernando Isacc Carranza Salazar</a:t>
            </a:r>
          </a:p>
          <a:p>
            <a:r>
              <a:rPr lang="es-MX" dirty="0"/>
              <a:t>TecNM Morelia.     Enero – Junio 2026</a:t>
            </a:r>
          </a:p>
          <a:p>
            <a:endParaRPr lang="es-MX" dirty="0"/>
          </a:p>
          <a:p>
            <a:r>
              <a:rPr lang="es-MX" dirty="0"/>
              <a:t>Día 2 – Teoría y práctica</a:t>
            </a:r>
          </a:p>
        </p:txBody>
      </p:sp>
    </p:spTree>
    <p:extLst>
      <p:ext uri="{BB962C8B-B14F-4D97-AF65-F5344CB8AC3E}">
        <p14:creationId xmlns:p14="http://schemas.microsoft.com/office/powerpoint/2010/main" val="3027444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Crear archivos para probar código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44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Crear archivo con el nombre </a:t>
            </a:r>
            <a:r>
              <a:rPr lang="es-MX" b="1" i="1" dirty="0"/>
              <a:t>app.test.js </a:t>
            </a:r>
            <a:r>
              <a:rPr lang="es-MX" dirty="0"/>
              <a:t> con el contenido</a:t>
            </a:r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01CC7C50-AE24-4E2D-81EF-1C447141DBCA}"/>
              </a:ext>
            </a:extLst>
          </p:cNvPr>
          <p:cNvSpPr/>
          <p:nvPr/>
        </p:nvSpPr>
        <p:spPr>
          <a:xfrm>
            <a:off x="436239" y="2329841"/>
            <a:ext cx="10944334" cy="3885608"/>
          </a:xfrm>
          <a:prstGeom prst="roundRect">
            <a:avLst/>
          </a:prstGeom>
          <a:solidFill>
            <a:schemeClr val="accent3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A19EB23-1013-4067-A627-A1D9F48538C0}"/>
              </a:ext>
            </a:extLst>
          </p:cNvPr>
          <p:cNvSpPr txBox="1"/>
          <p:nvPr/>
        </p:nvSpPr>
        <p:spPr>
          <a:xfrm>
            <a:off x="680548" y="2773015"/>
            <a:ext cx="1007930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 err="1"/>
              <a:t>const</a:t>
            </a:r>
            <a:r>
              <a:rPr lang="es-MX" sz="2800" dirty="0"/>
              <a:t> </a:t>
            </a:r>
            <a:r>
              <a:rPr lang="es-MX" sz="2800" dirty="0" err="1"/>
              <a:t>request</a:t>
            </a:r>
            <a:r>
              <a:rPr lang="es-MX" sz="2800" dirty="0"/>
              <a:t> = </a:t>
            </a:r>
            <a:r>
              <a:rPr lang="es-MX" sz="2800" dirty="0" err="1"/>
              <a:t>require</a:t>
            </a:r>
            <a:r>
              <a:rPr lang="es-MX" sz="2800" dirty="0"/>
              <a:t>('</a:t>
            </a:r>
            <a:r>
              <a:rPr lang="es-MX" sz="2800" dirty="0" err="1"/>
              <a:t>supertest</a:t>
            </a:r>
            <a:r>
              <a:rPr lang="es-MX" sz="2800" dirty="0"/>
              <a:t>');</a:t>
            </a:r>
            <a:br>
              <a:rPr lang="es-MX" sz="2800" dirty="0"/>
            </a:br>
            <a:r>
              <a:rPr lang="es-MX" sz="2800" dirty="0" err="1"/>
              <a:t>const</a:t>
            </a:r>
            <a:r>
              <a:rPr lang="es-MX" sz="2800" dirty="0"/>
              <a:t> app = </a:t>
            </a:r>
            <a:r>
              <a:rPr lang="es-MX" sz="2800" dirty="0" err="1"/>
              <a:t>require</a:t>
            </a:r>
            <a:r>
              <a:rPr lang="es-MX" sz="2800" dirty="0"/>
              <a:t>('./app');</a:t>
            </a:r>
            <a:br>
              <a:rPr lang="es-MX" sz="2800" dirty="0"/>
            </a:br>
            <a:br>
              <a:rPr lang="es-MX" sz="2800" dirty="0"/>
            </a:br>
            <a:r>
              <a:rPr lang="es-MX" sz="2800" dirty="0"/>
              <a:t>test('GET / devuelve mensaje', </a:t>
            </a:r>
            <a:r>
              <a:rPr lang="es-MX" sz="2800" dirty="0" err="1"/>
              <a:t>async</a:t>
            </a:r>
            <a:r>
              <a:rPr lang="es-MX" sz="2800" dirty="0"/>
              <a:t> () =&gt; {</a:t>
            </a:r>
            <a:br>
              <a:rPr lang="es-MX" sz="2800" dirty="0"/>
            </a:br>
            <a:r>
              <a:rPr lang="es-MX" sz="2800" dirty="0"/>
              <a:t>	</a:t>
            </a:r>
            <a:r>
              <a:rPr lang="es-MX" sz="2800" dirty="0" err="1"/>
              <a:t>const</a:t>
            </a:r>
            <a:r>
              <a:rPr lang="es-MX" sz="2800" dirty="0"/>
              <a:t> res = </a:t>
            </a:r>
            <a:r>
              <a:rPr lang="es-MX" sz="2800" dirty="0" err="1"/>
              <a:t>await</a:t>
            </a:r>
            <a:r>
              <a:rPr lang="es-MX" sz="2800" dirty="0"/>
              <a:t> </a:t>
            </a:r>
            <a:r>
              <a:rPr lang="es-MX" sz="2800" dirty="0" err="1"/>
              <a:t>request</a:t>
            </a:r>
            <a:r>
              <a:rPr lang="es-MX" sz="2800" dirty="0"/>
              <a:t>(app).</a:t>
            </a:r>
            <a:r>
              <a:rPr lang="es-MX" sz="2800" dirty="0" err="1"/>
              <a:t>get</a:t>
            </a:r>
            <a:r>
              <a:rPr lang="es-MX" sz="2800" dirty="0"/>
              <a:t>('/’);</a:t>
            </a:r>
            <a:br>
              <a:rPr lang="es-MX" sz="2800" dirty="0"/>
            </a:br>
            <a:r>
              <a:rPr lang="es-MX" sz="2800" dirty="0"/>
              <a:t>	</a:t>
            </a:r>
            <a:r>
              <a:rPr lang="es-MX" sz="2800" dirty="0" err="1"/>
              <a:t>expect</a:t>
            </a:r>
            <a:r>
              <a:rPr lang="es-MX" sz="2800" dirty="0"/>
              <a:t>(</a:t>
            </a:r>
            <a:r>
              <a:rPr lang="es-MX" sz="2800" dirty="0" err="1"/>
              <a:t>res.text</a:t>
            </a:r>
            <a:r>
              <a:rPr lang="es-MX" sz="2800" dirty="0"/>
              <a:t>).</a:t>
            </a:r>
            <a:r>
              <a:rPr lang="es-MX" sz="2800" dirty="0" err="1"/>
              <a:t>toBe</a:t>
            </a:r>
            <a:r>
              <a:rPr lang="es-MX" sz="2800" dirty="0"/>
              <a:t>('Esta es una prueba sencilla');</a:t>
            </a:r>
            <a:br>
              <a:rPr lang="es-MX" sz="2800" dirty="0"/>
            </a:br>
            <a:r>
              <a:rPr lang="es-MX" sz="2800" dirty="0"/>
              <a:t>});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BC383008-0D0D-4194-851A-B58724D408C7}"/>
              </a:ext>
            </a:extLst>
          </p:cNvPr>
          <p:cNvGrpSpPr/>
          <p:nvPr/>
        </p:nvGrpSpPr>
        <p:grpSpPr>
          <a:xfrm>
            <a:off x="-4360887" y="-200416"/>
            <a:ext cx="4605263" cy="7377830"/>
            <a:chOff x="-143839" y="-70274"/>
            <a:chExt cx="4323217" cy="7008958"/>
          </a:xfrm>
        </p:grpSpPr>
        <p:sp>
          <p:nvSpPr>
            <p:cNvPr id="7" name="Onda 6">
              <a:extLst>
                <a:ext uri="{FF2B5EF4-FFF2-40B4-BE49-F238E27FC236}">
                  <a16:creationId xmlns:a16="http://schemas.microsoft.com/office/drawing/2014/main" id="{D87D4ED8-283D-4442-8F0D-BDC337438CFC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8" name="Onda 7">
              <a:extLst>
                <a:ext uri="{FF2B5EF4-FFF2-40B4-BE49-F238E27FC236}">
                  <a16:creationId xmlns:a16="http://schemas.microsoft.com/office/drawing/2014/main" id="{7D95C03F-C447-46FA-86F3-416E2ABC0B22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9" name="Onda 8">
              <a:extLst>
                <a:ext uri="{FF2B5EF4-FFF2-40B4-BE49-F238E27FC236}">
                  <a16:creationId xmlns:a16="http://schemas.microsoft.com/office/drawing/2014/main" id="{73E80F5E-1B2E-4A6D-B783-7C29051A791A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0" name="Onda 9">
              <a:extLst>
                <a:ext uri="{FF2B5EF4-FFF2-40B4-BE49-F238E27FC236}">
                  <a16:creationId xmlns:a16="http://schemas.microsoft.com/office/drawing/2014/main" id="{5E7B1024-B1A0-4833-BE2E-79F280878000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1" name="Onda 10">
              <a:extLst>
                <a:ext uri="{FF2B5EF4-FFF2-40B4-BE49-F238E27FC236}">
                  <a16:creationId xmlns:a16="http://schemas.microsoft.com/office/drawing/2014/main" id="{F2F3F99D-75AC-4463-8F8F-DCC68F6A324C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2" name="Onda 11">
              <a:extLst>
                <a:ext uri="{FF2B5EF4-FFF2-40B4-BE49-F238E27FC236}">
                  <a16:creationId xmlns:a16="http://schemas.microsoft.com/office/drawing/2014/main" id="{8BA7AA09-5431-4DB7-927C-DAB7CC0E7F73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3" name="Onda 12">
              <a:extLst>
                <a:ext uri="{FF2B5EF4-FFF2-40B4-BE49-F238E27FC236}">
                  <a16:creationId xmlns:a16="http://schemas.microsoft.com/office/drawing/2014/main" id="{4EB6D22A-338E-4E3C-922F-63D0467EF1EE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48FFBE61-FC68-4C72-ABB9-994F7017615B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1F4A53C-3D1A-4627-91DC-74224676710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B062A87F-581D-49DE-A252-8FAB98C0273E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C20D23DE-8930-433F-A605-E1A6DB35A132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5C0B5A43-E198-4DED-8639-C9EB8D7A4964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365DB30-9603-46BB-B346-ADE026E73713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4476F193-9BCB-4806-A0E1-84DA1D8E71EE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E0C506CF-D296-4F8C-99E0-88B2A1FCFF8D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AF04360-DC35-4BF7-878E-BF77F84F1EDC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09B66B89-4902-47EA-8976-A5E9DB4CE600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DDDB857-51F3-4DAA-96E3-C2C347C0D80E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621811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Ejecutar comando: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i="1" dirty="0" err="1"/>
              <a:t>npm</a:t>
            </a:r>
            <a:r>
              <a:rPr lang="es-MX" i="1" dirty="0"/>
              <a:t> test</a:t>
            </a:r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29993" y="-350729"/>
            <a:ext cx="2584054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626362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Agregar ejecución de comando al pipeline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29993" y="-350729"/>
            <a:ext cx="2584054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179949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Objetivos del día 2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Crear una aplicación individual</a:t>
            </a:r>
          </a:p>
          <a:p>
            <a:r>
              <a:rPr lang="es-MX" dirty="0"/>
              <a:t>Validar su funcionamiento automáticamente</a:t>
            </a:r>
          </a:p>
          <a:p>
            <a:r>
              <a:rPr lang="es-MX" dirty="0"/>
              <a:t>Integrar pruebas en CI</a:t>
            </a:r>
          </a:p>
          <a:p>
            <a:endParaRPr lang="es-MX" dirty="0"/>
          </a:p>
          <a:p>
            <a:endParaRPr lang="es-MX" dirty="0"/>
          </a:p>
          <a:p>
            <a:pPr marL="0" indent="0">
              <a:buNone/>
            </a:pPr>
            <a:r>
              <a:rPr lang="es-MX" dirty="0" err="1"/>
              <a:t>Ademas</a:t>
            </a:r>
            <a:r>
              <a:rPr lang="es-MX" dirty="0"/>
              <a:t> de aprender sobre las instrucciones posibles en archivos </a:t>
            </a:r>
            <a:r>
              <a:rPr lang="es-MX" dirty="0" err="1"/>
              <a:t>yml</a:t>
            </a:r>
            <a:r>
              <a:rPr lang="es-MX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9744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2F861746-764E-4975-B3A2-752426C1E48C}"/>
              </a:ext>
            </a:extLst>
          </p:cNvPr>
          <p:cNvSpPr txBox="1">
            <a:spLocks/>
          </p:cNvSpPr>
          <p:nvPr/>
        </p:nvSpPr>
        <p:spPr>
          <a:xfrm>
            <a:off x="6614774" y="2033443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Cuando todo el proyecto no presente errores se prepara la app.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MX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Es posible publicarla automáticamente como una nueva versión.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Todos los cambios se validan automáticamente.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Cada que se guarda un nuevo cambio en un repositorio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Se ejecutarán instrucciones de construcción del proyecto y de pruebas del proyecto.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862515-307B-4455-ADAA-E244BB89863D}"/>
              </a:ext>
            </a:extLst>
          </p:cNvPr>
          <p:cNvSpPr/>
          <p:nvPr/>
        </p:nvSpPr>
        <p:spPr>
          <a:xfrm>
            <a:off x="6070948" y="0"/>
            <a:ext cx="6096000" cy="6858000"/>
          </a:xfrm>
          <a:prstGeom prst="rect">
            <a:avLst/>
          </a:prstGeom>
          <a:solidFill>
            <a:srgbClr val="170C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F52713-06F2-42BA-8AAD-2D89801D431E}"/>
              </a:ext>
            </a:extLst>
          </p:cNvPr>
          <p:cNvSpPr txBox="1"/>
          <p:nvPr/>
        </p:nvSpPr>
        <p:spPr>
          <a:xfrm>
            <a:off x="7164887" y="2644170"/>
            <a:ext cx="38986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CI</a:t>
            </a:r>
          </a:p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Integración continua</a:t>
            </a:r>
          </a:p>
        </p:txBody>
      </p:sp>
    </p:spTree>
    <p:extLst>
      <p:ext uri="{BB962C8B-B14F-4D97-AF65-F5344CB8AC3E}">
        <p14:creationId xmlns:p14="http://schemas.microsoft.com/office/powerpoint/2010/main" val="11807737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2F861746-764E-4975-B3A2-752426C1E48C}"/>
              </a:ext>
            </a:extLst>
          </p:cNvPr>
          <p:cNvSpPr txBox="1">
            <a:spLocks/>
          </p:cNvSpPr>
          <p:nvPr/>
        </p:nvSpPr>
        <p:spPr>
          <a:xfrm>
            <a:off x="6614774" y="2033443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/>
              <a:t>Cuando todo el proyecto no presente errores se prepara la app.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MX"/>
          </a:p>
          <a:p>
            <a:pPr marL="0" indent="0">
              <a:buFont typeface="Arial" panose="020B0604020202020204" pitchFamily="34" charset="0"/>
              <a:buNone/>
            </a:pPr>
            <a:r>
              <a:rPr lang="es-MX"/>
              <a:t>Es posible publicarla automáticamente como una nueva versión.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Todos los cambios se validan automáticamente.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Cada que se guarda un nuevo cambio en un repositorio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Se ejecutarán instrucciones de construcción del proyecto y de pruebas del proyecto.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862515-307B-4455-ADAA-E244BB89863D}"/>
              </a:ext>
            </a:extLst>
          </p:cNvPr>
          <p:cNvSpPr/>
          <p:nvPr/>
        </p:nvSpPr>
        <p:spPr>
          <a:xfrm>
            <a:off x="-16688" y="0"/>
            <a:ext cx="6096000" cy="6858000"/>
          </a:xfrm>
          <a:prstGeom prst="rect">
            <a:avLst/>
          </a:prstGeom>
          <a:solidFill>
            <a:srgbClr val="52B6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F52713-06F2-42BA-8AAD-2D89801D431E}"/>
              </a:ext>
            </a:extLst>
          </p:cNvPr>
          <p:cNvSpPr txBox="1"/>
          <p:nvPr/>
        </p:nvSpPr>
        <p:spPr>
          <a:xfrm>
            <a:off x="1071790" y="2644170"/>
            <a:ext cx="385945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CD</a:t>
            </a:r>
          </a:p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Despliegue continuo</a:t>
            </a:r>
          </a:p>
        </p:txBody>
      </p:sp>
    </p:spTree>
    <p:extLst>
      <p:ext uri="{BB962C8B-B14F-4D97-AF65-F5344CB8AC3E}">
        <p14:creationId xmlns:p14="http://schemas.microsoft.com/office/powerpoint/2010/main" val="3471967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362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MX" sz="8000" dirty="0"/>
              <a:t>Antes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513D857-4A70-47E2-A9DB-BE6EEF71B453}"/>
              </a:ext>
            </a:extLst>
          </p:cNvPr>
          <p:cNvSpPr/>
          <p:nvPr/>
        </p:nvSpPr>
        <p:spPr>
          <a:xfrm>
            <a:off x="0" y="6105832"/>
            <a:ext cx="12192000" cy="781665"/>
          </a:xfrm>
          <a:prstGeom prst="rect">
            <a:avLst/>
          </a:prstGeom>
          <a:solidFill>
            <a:srgbClr val="170C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04155159-5F50-45B7-AC59-4E65CD31A51D}"/>
              </a:ext>
            </a:extLst>
          </p:cNvPr>
          <p:cNvSpPr/>
          <p:nvPr/>
        </p:nvSpPr>
        <p:spPr>
          <a:xfrm>
            <a:off x="1612024" y="5444835"/>
            <a:ext cx="1125927" cy="980988"/>
          </a:xfrm>
          <a:prstGeom prst="ellipse">
            <a:avLst/>
          </a:prstGeom>
          <a:solidFill>
            <a:srgbClr val="170C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MX" dirty="0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0E181D4D-BB63-4466-963D-02C4C68AF38C}"/>
              </a:ext>
            </a:extLst>
          </p:cNvPr>
          <p:cNvSpPr/>
          <p:nvPr/>
        </p:nvSpPr>
        <p:spPr>
          <a:xfrm>
            <a:off x="1699243" y="5518673"/>
            <a:ext cx="943559" cy="836829"/>
          </a:xfrm>
          <a:prstGeom prst="ellipse">
            <a:avLst/>
          </a:prstGeom>
          <a:solidFill>
            <a:srgbClr val="B222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MX" dirty="0"/>
          </a:p>
        </p:txBody>
      </p:sp>
      <p:sp>
        <p:nvSpPr>
          <p:cNvPr id="7" name="Triángulo rectángulo 6">
            <a:extLst>
              <a:ext uri="{FF2B5EF4-FFF2-40B4-BE49-F238E27FC236}">
                <a16:creationId xmlns:a16="http://schemas.microsoft.com/office/drawing/2014/main" id="{34598D22-18B7-43B3-8363-CB5C541F3834}"/>
              </a:ext>
            </a:extLst>
          </p:cNvPr>
          <p:cNvSpPr/>
          <p:nvPr/>
        </p:nvSpPr>
        <p:spPr>
          <a:xfrm>
            <a:off x="2678483" y="5704147"/>
            <a:ext cx="609325" cy="422289"/>
          </a:xfrm>
          <a:custGeom>
            <a:avLst/>
            <a:gdLst>
              <a:gd name="connsiteX0" fmla="*/ 0 w 1248697"/>
              <a:gd name="connsiteY0" fmla="*/ 776748 h 776748"/>
              <a:gd name="connsiteX1" fmla="*/ 0 w 1248697"/>
              <a:gd name="connsiteY1" fmla="*/ 0 h 776748"/>
              <a:gd name="connsiteX2" fmla="*/ 1248697 w 1248697"/>
              <a:gd name="connsiteY2" fmla="*/ 776748 h 776748"/>
              <a:gd name="connsiteX3" fmla="*/ 0 w 1248697"/>
              <a:gd name="connsiteY3" fmla="*/ 776748 h 776748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697" h="1061884">
                <a:moveTo>
                  <a:pt x="0" y="1061884"/>
                </a:moveTo>
                <a:lnTo>
                  <a:pt x="0" y="0"/>
                </a:lnTo>
                <a:cubicBezTo>
                  <a:pt x="213222" y="826136"/>
                  <a:pt x="418111" y="849387"/>
                  <a:pt x="1248697" y="1061884"/>
                </a:cubicBezTo>
                <a:lnTo>
                  <a:pt x="0" y="1061884"/>
                </a:lnTo>
                <a:close/>
              </a:path>
            </a:pathLst>
          </a:custGeom>
          <a:solidFill>
            <a:srgbClr val="170C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Triángulo rectángulo 6">
            <a:extLst>
              <a:ext uri="{FF2B5EF4-FFF2-40B4-BE49-F238E27FC236}">
                <a16:creationId xmlns:a16="http://schemas.microsoft.com/office/drawing/2014/main" id="{3F03A558-BB3C-4F88-8717-602FAFF8FC3C}"/>
              </a:ext>
            </a:extLst>
          </p:cNvPr>
          <p:cNvSpPr/>
          <p:nvPr/>
        </p:nvSpPr>
        <p:spPr>
          <a:xfrm flipH="1">
            <a:off x="1132315" y="5700631"/>
            <a:ext cx="541159" cy="422289"/>
          </a:xfrm>
          <a:custGeom>
            <a:avLst/>
            <a:gdLst>
              <a:gd name="connsiteX0" fmla="*/ 0 w 1248697"/>
              <a:gd name="connsiteY0" fmla="*/ 776748 h 776748"/>
              <a:gd name="connsiteX1" fmla="*/ 0 w 1248697"/>
              <a:gd name="connsiteY1" fmla="*/ 0 h 776748"/>
              <a:gd name="connsiteX2" fmla="*/ 1248697 w 1248697"/>
              <a:gd name="connsiteY2" fmla="*/ 776748 h 776748"/>
              <a:gd name="connsiteX3" fmla="*/ 0 w 1248697"/>
              <a:gd name="connsiteY3" fmla="*/ 776748 h 776748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697" h="1061884">
                <a:moveTo>
                  <a:pt x="0" y="1061884"/>
                </a:moveTo>
                <a:lnTo>
                  <a:pt x="0" y="0"/>
                </a:lnTo>
                <a:cubicBezTo>
                  <a:pt x="213222" y="826136"/>
                  <a:pt x="418111" y="849387"/>
                  <a:pt x="1248697" y="1061884"/>
                </a:cubicBezTo>
                <a:lnTo>
                  <a:pt x="0" y="1061884"/>
                </a:lnTo>
                <a:close/>
              </a:path>
            </a:pathLst>
          </a:custGeom>
          <a:solidFill>
            <a:srgbClr val="170C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D01E2A1B-1F9D-4549-B903-3173645F0A2B}"/>
              </a:ext>
            </a:extLst>
          </p:cNvPr>
          <p:cNvSpPr/>
          <p:nvPr/>
        </p:nvSpPr>
        <p:spPr>
          <a:xfrm>
            <a:off x="817418" y="7342885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Aceleración del lanzamiento de características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10BEEC-67F4-4453-850C-252C0A9B60D3}"/>
              </a:ext>
            </a:extLst>
          </p:cNvPr>
          <p:cNvSpPr txBox="1"/>
          <p:nvPr/>
        </p:nvSpPr>
        <p:spPr>
          <a:xfrm>
            <a:off x="858981" y="8146448"/>
            <a:ext cx="303414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Genera una ventaja competitiva al acelerar los esfuerzos para implementar las nuevas versiones del software.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Con CI/CD es posible dividir las tareas en partes mas pequeñas y manejables entre todo el equipo.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Esto beneficia, no solo al equipo de desarrollo, sino al cliente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266F1B89-7521-40F0-9F1D-CC2C867191A7}"/>
              </a:ext>
            </a:extLst>
          </p:cNvPr>
          <p:cNvSpPr/>
          <p:nvPr/>
        </p:nvSpPr>
        <p:spPr>
          <a:xfrm>
            <a:off x="4537364" y="7315176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Mejora de calidad de software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9F52441-0A7B-4BED-B2A8-6FB43E35A526}"/>
              </a:ext>
            </a:extLst>
          </p:cNvPr>
          <p:cNvSpPr txBox="1"/>
          <p:nvPr/>
        </p:nvSpPr>
        <p:spPr>
          <a:xfrm>
            <a:off x="4578927" y="8118739"/>
            <a:ext cx="3034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Reduce riesgos, vulnerabilidades y otros problemas que se omiten en las pruebas internas.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Automatiza las pruebas de software, en pequeñas acciones definidas, asegurando una integración correcta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Genera mayor satisfacción en los usuarios.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4D6BDF0-C27F-4198-9B15-23F4E0891160}"/>
              </a:ext>
            </a:extLst>
          </p:cNvPr>
          <p:cNvSpPr/>
          <p:nvPr/>
        </p:nvSpPr>
        <p:spPr>
          <a:xfrm>
            <a:off x="8333510" y="7301322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Mayor experiencia en los desarrolladores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F3A44-7ED7-4499-942B-F0F449C8B53E}"/>
              </a:ext>
            </a:extLst>
          </p:cNvPr>
          <p:cNvSpPr txBox="1"/>
          <p:nvPr/>
        </p:nvSpPr>
        <p:spPr>
          <a:xfrm>
            <a:off x="8375073" y="8104885"/>
            <a:ext cx="30341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Evita que el equipo de trabajo invierta tiempo en cumplir con un plan de pruebas y validaciones, de esta manera evita agotamiento y estrés.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Se programa una tarea de revisión y ejecución de pruebas para evitar la repetividad de procesos.</a:t>
            </a:r>
          </a:p>
        </p:txBody>
      </p:sp>
      <p:pic>
        <p:nvPicPr>
          <p:cNvPr id="4" name="Gráfico 3" descr="Marca de verificación">
            <a:extLst>
              <a:ext uri="{FF2B5EF4-FFF2-40B4-BE49-F238E27FC236}">
                <a16:creationId xmlns:a16="http://schemas.microsoft.com/office/drawing/2014/main" id="{DA6B6A62-AED7-4010-8313-8E5CCF508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83875" y="6115832"/>
            <a:ext cx="742168" cy="742168"/>
          </a:xfrm>
          <a:prstGeom prst="rect">
            <a:avLst/>
          </a:prstGeom>
        </p:spPr>
      </p:pic>
      <p:pic>
        <p:nvPicPr>
          <p:cNvPr id="12" name="Gráfico 11" descr="Cerrar">
            <a:extLst>
              <a:ext uri="{FF2B5EF4-FFF2-40B4-BE49-F238E27FC236}">
                <a16:creationId xmlns:a16="http://schemas.microsoft.com/office/drawing/2014/main" id="{47DB8819-B6DB-4700-9C1F-22BBBE5F81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65125" y="5549030"/>
            <a:ext cx="802712" cy="80271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ADB8669-BD7B-4DE0-B77F-FD167AD81AFD}"/>
              </a:ext>
            </a:extLst>
          </p:cNvPr>
          <p:cNvSpPr txBox="1"/>
          <p:nvPr/>
        </p:nvSpPr>
        <p:spPr>
          <a:xfrm flipH="1">
            <a:off x="1097904" y="1929008"/>
            <a:ext cx="9924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latin typeface="Tw Cen MT" panose="020B0602020104020603" pitchFamily="34" charset="0"/>
              </a:rPr>
              <a:t>Cuando se creaba una aplicación se realizaban pruebas manuales, sin automatizar, sin trabajo colaborativo.</a:t>
            </a:r>
          </a:p>
        </p:txBody>
      </p:sp>
    </p:spTree>
    <p:extLst>
      <p:ext uri="{BB962C8B-B14F-4D97-AF65-F5344CB8AC3E}">
        <p14:creationId xmlns:p14="http://schemas.microsoft.com/office/powerpoint/2010/main" val="1321874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362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MX" sz="8000" dirty="0"/>
              <a:t>Ahora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513D857-4A70-47E2-A9DB-BE6EEF71B453}"/>
              </a:ext>
            </a:extLst>
          </p:cNvPr>
          <p:cNvSpPr/>
          <p:nvPr/>
        </p:nvSpPr>
        <p:spPr>
          <a:xfrm>
            <a:off x="0" y="6105832"/>
            <a:ext cx="12192000" cy="781665"/>
          </a:xfrm>
          <a:prstGeom prst="rect">
            <a:avLst/>
          </a:prstGeom>
          <a:solidFill>
            <a:srgbClr val="170C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8A0A59D9-19CC-4869-A8B1-2D345CB1DEEE}"/>
              </a:ext>
            </a:extLst>
          </p:cNvPr>
          <p:cNvGrpSpPr/>
          <p:nvPr/>
        </p:nvGrpSpPr>
        <p:grpSpPr>
          <a:xfrm>
            <a:off x="8572759" y="5444835"/>
            <a:ext cx="2155493" cy="980988"/>
            <a:chOff x="1132315" y="5444835"/>
            <a:chExt cx="2155493" cy="980988"/>
          </a:xfrm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04155159-5F50-45B7-AC59-4E65CD31A51D}"/>
                </a:ext>
              </a:extLst>
            </p:cNvPr>
            <p:cNvSpPr/>
            <p:nvPr/>
          </p:nvSpPr>
          <p:spPr>
            <a:xfrm>
              <a:off x="1612024" y="5444835"/>
              <a:ext cx="1125927" cy="980988"/>
            </a:xfrm>
            <a:prstGeom prst="ellipse">
              <a:avLst/>
            </a:pr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0E181D4D-BB63-4466-963D-02C4C68AF38C}"/>
                </a:ext>
              </a:extLst>
            </p:cNvPr>
            <p:cNvSpPr/>
            <p:nvPr/>
          </p:nvSpPr>
          <p:spPr>
            <a:xfrm>
              <a:off x="1699243" y="5518673"/>
              <a:ext cx="943559" cy="836829"/>
            </a:xfrm>
            <a:prstGeom prst="ellipse">
              <a:avLst/>
            </a:prstGeom>
            <a:solidFill>
              <a:srgbClr val="2D6A4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7" name="Triángulo rectángulo 6">
              <a:extLst>
                <a:ext uri="{FF2B5EF4-FFF2-40B4-BE49-F238E27FC236}">
                  <a16:creationId xmlns:a16="http://schemas.microsoft.com/office/drawing/2014/main" id="{34598D22-18B7-43B3-8363-CB5C541F3834}"/>
                </a:ext>
              </a:extLst>
            </p:cNvPr>
            <p:cNvSpPr/>
            <p:nvPr/>
          </p:nvSpPr>
          <p:spPr>
            <a:xfrm>
              <a:off x="2678483" y="5704147"/>
              <a:ext cx="609325" cy="422289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9" name="Triángulo rectángulo 6">
              <a:extLst>
                <a:ext uri="{FF2B5EF4-FFF2-40B4-BE49-F238E27FC236}">
                  <a16:creationId xmlns:a16="http://schemas.microsoft.com/office/drawing/2014/main" id="{3F03A558-BB3C-4F88-8717-602FAFF8FC3C}"/>
                </a:ext>
              </a:extLst>
            </p:cNvPr>
            <p:cNvSpPr/>
            <p:nvPr/>
          </p:nvSpPr>
          <p:spPr>
            <a:xfrm flipH="1">
              <a:off x="1132315" y="5700631"/>
              <a:ext cx="541159" cy="422289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D01E2A1B-1F9D-4549-B903-3173645F0A2B}"/>
              </a:ext>
            </a:extLst>
          </p:cNvPr>
          <p:cNvSpPr/>
          <p:nvPr/>
        </p:nvSpPr>
        <p:spPr>
          <a:xfrm>
            <a:off x="817418" y="7342885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Aceleración del lanzamiento de características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10BEEC-67F4-4453-850C-252C0A9B60D3}"/>
              </a:ext>
            </a:extLst>
          </p:cNvPr>
          <p:cNvSpPr txBox="1"/>
          <p:nvPr/>
        </p:nvSpPr>
        <p:spPr>
          <a:xfrm>
            <a:off x="858981" y="8146448"/>
            <a:ext cx="303414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Genera una ventaja competitiva al acelerar los esfuerzos para implementar las nuevas versiones del software.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Con CI/CD es posible dividir las tareas en partes mas pequeñas y manejables entre todo el equipo.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Esto beneficia, no solo al equipo de desarrollo, sino al cliente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266F1B89-7521-40F0-9F1D-CC2C867191A7}"/>
              </a:ext>
            </a:extLst>
          </p:cNvPr>
          <p:cNvSpPr/>
          <p:nvPr/>
        </p:nvSpPr>
        <p:spPr>
          <a:xfrm>
            <a:off x="4537364" y="7315176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Mejora de calidad de software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9F52441-0A7B-4BED-B2A8-6FB43E35A526}"/>
              </a:ext>
            </a:extLst>
          </p:cNvPr>
          <p:cNvSpPr txBox="1"/>
          <p:nvPr/>
        </p:nvSpPr>
        <p:spPr>
          <a:xfrm>
            <a:off x="4578927" y="8118739"/>
            <a:ext cx="3034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Reduce riesgos, vulnerabilidades y otros problemas que se omiten en las pruebas internas.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Automatiza las pruebas de software, en pequeñas acciones definidas, asegurando una integración correcta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Genera mayor satisfacción en los usuarios.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4D6BDF0-C27F-4198-9B15-23F4E0891160}"/>
              </a:ext>
            </a:extLst>
          </p:cNvPr>
          <p:cNvSpPr/>
          <p:nvPr/>
        </p:nvSpPr>
        <p:spPr>
          <a:xfrm>
            <a:off x="8333510" y="7301322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Mayor experiencia en los desarrolladores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F3A44-7ED7-4499-942B-F0F449C8B53E}"/>
              </a:ext>
            </a:extLst>
          </p:cNvPr>
          <p:cNvSpPr txBox="1"/>
          <p:nvPr/>
        </p:nvSpPr>
        <p:spPr>
          <a:xfrm>
            <a:off x="8375073" y="8104885"/>
            <a:ext cx="30341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Evita que el equipo de trabajo invierta tiempo en cumplir con un plan de pruebas y validaciones, de esta manera evita agotamiento y estrés.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Se programa una tarea de revisión y ejecución de pruebas para evitar la repetividad de procesos.</a:t>
            </a:r>
          </a:p>
        </p:txBody>
      </p:sp>
      <p:pic>
        <p:nvPicPr>
          <p:cNvPr id="4" name="Gráfico 3" descr="Marca de verificación">
            <a:extLst>
              <a:ext uri="{FF2B5EF4-FFF2-40B4-BE49-F238E27FC236}">
                <a16:creationId xmlns:a16="http://schemas.microsoft.com/office/drawing/2014/main" id="{DA6B6A62-AED7-4010-8313-8E5CCF508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83875" y="5614792"/>
            <a:ext cx="742168" cy="742168"/>
          </a:xfrm>
          <a:prstGeom prst="rect">
            <a:avLst/>
          </a:prstGeom>
        </p:spPr>
      </p:pic>
      <p:pic>
        <p:nvPicPr>
          <p:cNvPr id="12" name="Gráfico 11" descr="Cerrar">
            <a:extLst>
              <a:ext uri="{FF2B5EF4-FFF2-40B4-BE49-F238E27FC236}">
                <a16:creationId xmlns:a16="http://schemas.microsoft.com/office/drawing/2014/main" id="{47DB8819-B6DB-4700-9C1F-22BBBE5F81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02709" y="6055288"/>
            <a:ext cx="802712" cy="802712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A4DFF105-7D1E-4767-8415-5156F1E212D5}"/>
              </a:ext>
            </a:extLst>
          </p:cNvPr>
          <p:cNvSpPr txBox="1"/>
          <p:nvPr/>
        </p:nvSpPr>
        <p:spPr>
          <a:xfrm flipH="1">
            <a:off x="1097904" y="1929008"/>
            <a:ext cx="9924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latin typeface="Tw Cen MT" panose="020B0602020104020603" pitchFamily="34" charset="0"/>
              </a:rPr>
              <a:t>Creamos aplicaciones en proyectos colaborativos con pruebas </a:t>
            </a:r>
            <a:r>
              <a:rPr lang="es-MX" sz="2400" dirty="0" err="1">
                <a:latin typeface="Tw Cen MT" panose="020B0602020104020603" pitchFamily="34" charset="0"/>
              </a:rPr>
              <a:t>automaticas</a:t>
            </a:r>
            <a:r>
              <a:rPr lang="es-MX" sz="2400" dirty="0">
                <a:latin typeface="Tw Cen MT" panose="020B0602020104020603" pitchFamily="34" charset="0"/>
              </a:rPr>
              <a:t> integradas en un repositorio compartido en la nube.</a:t>
            </a:r>
          </a:p>
        </p:txBody>
      </p:sp>
    </p:spTree>
    <p:extLst>
      <p:ext uri="{BB962C8B-B14F-4D97-AF65-F5344CB8AC3E}">
        <p14:creationId xmlns:p14="http://schemas.microsoft.com/office/powerpoint/2010/main" val="171665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Creación de API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600543" y="-200416"/>
            <a:ext cx="4605263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2374914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1624</Words>
  <Application>Microsoft Office PowerPoint</Application>
  <PresentationFormat>Panorámica</PresentationFormat>
  <Paragraphs>182</Paragraphs>
  <Slides>32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40" baseType="lpstr">
      <vt:lpstr>Arial</vt:lpstr>
      <vt:lpstr>Calibri</vt:lpstr>
      <vt:lpstr>Calibri Light</vt:lpstr>
      <vt:lpstr>Cascadia Code</vt:lpstr>
      <vt:lpstr>Tw Cen MT</vt:lpstr>
      <vt:lpstr>Tw Cen MT Condensed</vt:lpstr>
      <vt:lpstr>Tw Cen MT Condensed Extra Bold</vt:lpstr>
      <vt:lpstr>Tema de Office</vt:lpstr>
      <vt:lpstr>Transformar el  “En mi maquina si funciona”  a  “Funciona siempre”</vt:lpstr>
      <vt:lpstr>De la Teoría a la Realidad</vt:lpstr>
      <vt:lpstr>Integración continua y Despliegue continuo de apps</vt:lpstr>
      <vt:lpstr>Objetivos del día 2</vt:lpstr>
      <vt:lpstr>Presentación de PowerPoint</vt:lpstr>
      <vt:lpstr>Presentación de PowerPoint</vt:lpstr>
      <vt:lpstr>Antes</vt:lpstr>
      <vt:lpstr>Ahora</vt:lpstr>
      <vt:lpstr>Creación de API</vt:lpstr>
      <vt:lpstr>Creación de API</vt:lpstr>
      <vt:lpstr>Librerias a utilizar</vt:lpstr>
      <vt:lpstr>Librerias a utilizar</vt:lpstr>
      <vt:lpstr>Crear Api sencilla</vt:lpstr>
      <vt:lpstr>Creación de archivo principal</vt:lpstr>
      <vt:lpstr>Creación de archivo servidor</vt:lpstr>
      <vt:lpstr>Subir archivos a repositorio de github</vt:lpstr>
      <vt:lpstr>Crear un pipeline en github actions</vt:lpstr>
      <vt:lpstr>Crear pipeline para github actions</vt:lpstr>
      <vt:lpstr>Crear pipeline para github actions</vt:lpstr>
      <vt:lpstr>Subir cambios al repositorio y validar la accion</vt:lpstr>
      <vt:lpstr>Definir la primer validación en el main.yml</vt:lpstr>
      <vt:lpstr>Validar si se tienen los archivos necesarios</vt:lpstr>
      <vt:lpstr>Agregar funcionalidad a la API</vt:lpstr>
      <vt:lpstr>Validar si se tienen los archivos necesarios</vt:lpstr>
      <vt:lpstr>Probar en local</vt:lpstr>
      <vt:lpstr>Probar cambios en local</vt:lpstr>
      <vt:lpstr>Crear pruebas automaticas</vt:lpstr>
      <vt:lpstr>Librería Jest</vt:lpstr>
      <vt:lpstr>Librería Jest en proyecto local</vt:lpstr>
      <vt:lpstr>Crear archivos para probar código</vt:lpstr>
      <vt:lpstr>Ejecutar comando: npm test</vt:lpstr>
      <vt:lpstr>Agregar ejecución de comando al pipeline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Integración continua y Despliegue continuo de apps</dc:title>
  <dc:creator>Carranza</dc:creator>
  <cp:lastModifiedBy>Carranza</cp:lastModifiedBy>
  <cp:revision>35</cp:revision>
  <dcterms:created xsi:type="dcterms:W3CDTF">2026-04-27T00:43:45Z</dcterms:created>
  <dcterms:modified xsi:type="dcterms:W3CDTF">2026-04-28T18:41:39Z</dcterms:modified>
</cp:coreProperties>
</file>